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9" r:id="rId1"/>
  </p:sldMasterIdLst>
  <p:notesMasterIdLst>
    <p:notesMasterId r:id="rId38"/>
  </p:notesMasterIdLst>
  <p:sldIdLst>
    <p:sldId id="256" r:id="rId2"/>
    <p:sldId id="294" r:id="rId3"/>
    <p:sldId id="257" r:id="rId4"/>
    <p:sldId id="278" r:id="rId5"/>
    <p:sldId id="263" r:id="rId6"/>
    <p:sldId id="264" r:id="rId7"/>
    <p:sldId id="265" r:id="rId8"/>
    <p:sldId id="266" r:id="rId9"/>
    <p:sldId id="267" r:id="rId10"/>
    <p:sldId id="268" r:id="rId11"/>
    <p:sldId id="269" r:id="rId12"/>
    <p:sldId id="270" r:id="rId13"/>
    <p:sldId id="259" r:id="rId14"/>
    <p:sldId id="280" r:id="rId15"/>
    <p:sldId id="281" r:id="rId16"/>
    <p:sldId id="283" r:id="rId17"/>
    <p:sldId id="284" r:id="rId18"/>
    <p:sldId id="282" r:id="rId19"/>
    <p:sldId id="285" r:id="rId20"/>
    <p:sldId id="286" r:id="rId21"/>
    <p:sldId id="288" r:id="rId22"/>
    <p:sldId id="293" r:id="rId23"/>
    <p:sldId id="272" r:id="rId24"/>
    <p:sldId id="271" r:id="rId25"/>
    <p:sldId id="287" r:id="rId26"/>
    <p:sldId id="295" r:id="rId27"/>
    <p:sldId id="273" r:id="rId28"/>
    <p:sldId id="289" r:id="rId29"/>
    <p:sldId id="292" r:id="rId30"/>
    <p:sldId id="290" r:id="rId31"/>
    <p:sldId id="291" r:id="rId32"/>
    <p:sldId id="275" r:id="rId33"/>
    <p:sldId id="276" r:id="rId34"/>
    <p:sldId id="277" r:id="rId35"/>
    <p:sldId id="279" r:id="rId36"/>
    <p:sldId id="296"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31D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71" autoAdjust="0"/>
    <p:restoredTop sz="82189" autoAdjust="0"/>
  </p:normalViewPr>
  <p:slideViewPr>
    <p:cSldViewPr snapToGrid="0" snapToObjects="1">
      <p:cViewPr varScale="1">
        <p:scale>
          <a:sx n="61" d="100"/>
          <a:sy n="61" d="100"/>
        </p:scale>
        <p:origin x="-60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2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7B4F3C-5255-974D-94F9-BBB27338E7C6}" type="datetimeFigureOut">
              <a:rPr lang="en-US" smtClean="0"/>
              <a:pPr/>
              <a:t>4/18/13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20B2AD-B3CD-E04A-866D-96EED5E70042}" type="slidenum">
              <a:rPr lang="en-US" smtClean="0"/>
              <a:pPr/>
              <a:t>‹#›</a:t>
            </a:fld>
            <a:endParaRPr lang="en-US"/>
          </a:p>
        </p:txBody>
      </p:sp>
    </p:spTree>
    <p:extLst>
      <p:ext uri="{BB962C8B-B14F-4D97-AF65-F5344CB8AC3E}">
        <p14:creationId xmlns:p14="http://schemas.microsoft.com/office/powerpoint/2010/main" val="22283100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0B2AD-B3CD-E04A-866D-96EED5E70042}" type="slidenum">
              <a:rPr lang="en-US" smtClean="0"/>
              <a:pPr/>
              <a:t>21</a:t>
            </a:fld>
            <a:endParaRPr lang="en-US"/>
          </a:p>
        </p:txBody>
      </p:sp>
    </p:spTree>
    <p:extLst>
      <p:ext uri="{BB962C8B-B14F-4D97-AF65-F5344CB8AC3E}">
        <p14:creationId xmlns:p14="http://schemas.microsoft.com/office/powerpoint/2010/main" val="22099751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0B2AD-B3CD-E04A-866D-96EED5E70042}" type="slidenum">
              <a:rPr lang="en-US" smtClean="0"/>
              <a:pPr/>
              <a:t>23</a:t>
            </a:fld>
            <a:endParaRPr lang="en-US"/>
          </a:p>
        </p:txBody>
      </p:sp>
    </p:spTree>
    <p:extLst>
      <p:ext uri="{BB962C8B-B14F-4D97-AF65-F5344CB8AC3E}">
        <p14:creationId xmlns:p14="http://schemas.microsoft.com/office/powerpoint/2010/main" val="4060665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0B2AD-B3CD-E04A-866D-96EED5E70042}" type="slidenum">
              <a:rPr lang="en-US" smtClean="0"/>
              <a:pPr/>
              <a:t>25</a:t>
            </a:fld>
            <a:endParaRPr lang="en-US"/>
          </a:p>
        </p:txBody>
      </p:sp>
    </p:spTree>
    <p:extLst>
      <p:ext uri="{BB962C8B-B14F-4D97-AF65-F5344CB8AC3E}">
        <p14:creationId xmlns:p14="http://schemas.microsoft.com/office/powerpoint/2010/main" val="3371182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0B2AD-B3CD-E04A-866D-96EED5E70042}" type="slidenum">
              <a:rPr lang="en-US" smtClean="0"/>
              <a:pPr/>
              <a:t>26</a:t>
            </a:fld>
            <a:endParaRPr lang="en-US"/>
          </a:p>
        </p:txBody>
      </p:sp>
    </p:spTree>
    <p:extLst>
      <p:ext uri="{BB962C8B-B14F-4D97-AF65-F5344CB8AC3E}">
        <p14:creationId xmlns:p14="http://schemas.microsoft.com/office/powerpoint/2010/main" val="3371182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0B2AD-B3CD-E04A-866D-96EED5E70042}" type="slidenum">
              <a:rPr lang="en-US" smtClean="0"/>
              <a:pPr/>
              <a:t>27</a:t>
            </a:fld>
            <a:endParaRPr lang="en-US"/>
          </a:p>
        </p:txBody>
      </p:sp>
    </p:spTree>
    <p:extLst>
      <p:ext uri="{BB962C8B-B14F-4D97-AF65-F5344CB8AC3E}">
        <p14:creationId xmlns:p14="http://schemas.microsoft.com/office/powerpoint/2010/main" val="41152684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0220B2AD-B3CD-E04A-866D-96EED5E70042}" type="slidenum">
              <a:rPr lang="en-US" smtClean="0"/>
              <a:pPr/>
              <a:t>28</a:t>
            </a:fld>
            <a:endParaRPr lang="en-US"/>
          </a:p>
        </p:txBody>
      </p:sp>
    </p:spTree>
    <p:extLst>
      <p:ext uri="{BB962C8B-B14F-4D97-AF65-F5344CB8AC3E}">
        <p14:creationId xmlns:p14="http://schemas.microsoft.com/office/powerpoint/2010/main" val="12538657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0220B2AD-B3CD-E04A-866D-96EED5E70042}" type="slidenum">
              <a:rPr lang="en-US" smtClean="0"/>
              <a:pPr/>
              <a:t>29</a:t>
            </a:fld>
            <a:endParaRPr lang="en-US"/>
          </a:p>
        </p:txBody>
      </p:sp>
    </p:spTree>
    <p:extLst>
      <p:ext uri="{BB962C8B-B14F-4D97-AF65-F5344CB8AC3E}">
        <p14:creationId xmlns:p14="http://schemas.microsoft.com/office/powerpoint/2010/main" val="1253865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0B2AD-B3CD-E04A-866D-96EED5E70042}" type="slidenum">
              <a:rPr lang="en-US" smtClean="0"/>
              <a:pPr/>
              <a:t>3</a:t>
            </a:fld>
            <a:endParaRPr lang="en-US"/>
          </a:p>
        </p:txBody>
      </p:sp>
    </p:spTree>
    <p:extLst>
      <p:ext uri="{BB962C8B-B14F-4D97-AF65-F5344CB8AC3E}">
        <p14:creationId xmlns:p14="http://schemas.microsoft.com/office/powerpoint/2010/main" val="26162001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0B2AD-B3CD-E04A-866D-96EED5E70042}" type="slidenum">
              <a:rPr lang="en-US" smtClean="0"/>
              <a:pPr/>
              <a:t>30</a:t>
            </a:fld>
            <a:endParaRPr lang="en-US"/>
          </a:p>
        </p:txBody>
      </p:sp>
    </p:spTree>
    <p:extLst>
      <p:ext uri="{BB962C8B-B14F-4D97-AF65-F5344CB8AC3E}">
        <p14:creationId xmlns:p14="http://schemas.microsoft.com/office/powerpoint/2010/main" val="36549450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0B2AD-B3CD-E04A-866D-96EED5E70042}" type="slidenum">
              <a:rPr lang="en-US" smtClean="0"/>
              <a:pPr/>
              <a:t>31</a:t>
            </a:fld>
            <a:endParaRPr lang="en-US"/>
          </a:p>
        </p:txBody>
      </p:sp>
    </p:spTree>
    <p:extLst>
      <p:ext uri="{BB962C8B-B14F-4D97-AF65-F5344CB8AC3E}">
        <p14:creationId xmlns:p14="http://schemas.microsoft.com/office/powerpoint/2010/main" val="36549450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76A843-CFCA-4B56-9C59-3CFEA0EF35C4}"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20B2AD-B3CD-E04A-866D-96EED5E70042}" type="slidenum">
              <a:rPr lang="en-US" smtClean="0"/>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76A843-CFCA-4B56-9C59-3CFEA0EF35C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April 18, 2013</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F2F5E10-5301-4EE6-90D2-A6C4A3F62BED}"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April 18,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April 18,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April 18,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April 18,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April 18,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April 18, 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April 18, 2013</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April 18, 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April 18, 2013</a:t>
            </a:fld>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April 18, 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April 18, 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moodle.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moodle.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moodle.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http://schooltown.net"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chooltown.ne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chooltown.ne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chooltown.net"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chooltown.ne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chooltown.ne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chooltown.n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chooltown.net"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3" Type="http://schemas.openxmlformats.org/officeDocument/2006/relationships/hyperlink" Target="http://www.techlearning.com/article/8670" TargetMode="External"/><Relationship Id="rId4" Type="http://schemas.openxmlformats.org/officeDocument/2006/relationships/hyperlink" Target="http://moodle.org/" TargetMode="External"/><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hyperlink" Target="http://schooltown.net" TargetMode="External"/><Relationship Id="rId4" Type="http://schemas.openxmlformats.org/officeDocument/2006/relationships/hyperlink" Target="http://en.wikipedia.org/wiki/Virtual_learning_environment" TargetMode="External"/><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moodle.org/" TargetMode="External"/><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http://moodle.org/"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moodl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moodle.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hyperlink" Target="http://moodle.or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moodl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Online Learning Environment Comparison</a:t>
            </a:r>
            <a:endParaRPr lang="en-US" dirty="0"/>
          </a:p>
        </p:txBody>
      </p:sp>
      <p:sp>
        <p:nvSpPr>
          <p:cNvPr id="3" name="Subtitle 2"/>
          <p:cNvSpPr>
            <a:spLocks noGrp="1"/>
          </p:cNvSpPr>
          <p:nvPr>
            <p:ph type="subTitle" idx="1"/>
          </p:nvPr>
        </p:nvSpPr>
        <p:spPr/>
        <p:txBody>
          <a:bodyPr>
            <a:normAutofit/>
          </a:bodyPr>
          <a:lstStyle/>
          <a:p>
            <a:r>
              <a:rPr lang="en-US" dirty="0" smtClean="0"/>
              <a:t>Sarah Anderson</a:t>
            </a:r>
          </a:p>
          <a:p>
            <a:r>
              <a:rPr lang="en-US" dirty="0" smtClean="0"/>
              <a:t>Casey Krogman</a:t>
            </a:r>
          </a:p>
          <a:p>
            <a:r>
              <a:rPr lang="en-US" dirty="0" smtClean="0"/>
              <a:t>Marilyn </a:t>
            </a:r>
            <a:r>
              <a:rPr lang="en-US" dirty="0" err="1" smtClean="0"/>
              <a:t>Weidenbach</a:t>
            </a:r>
            <a:endParaRPr lang="en-US" dirty="0"/>
          </a:p>
        </p:txBody>
      </p:sp>
    </p:spTree>
    <p:extLst>
      <p:ext uri="{BB962C8B-B14F-4D97-AF65-F5344CB8AC3E}">
        <p14:creationId xmlns:p14="http://schemas.microsoft.com/office/powerpoint/2010/main" val="55635668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Communication</a:t>
            </a:r>
            <a:endParaRPr lang="en-US" dirty="0"/>
          </a:p>
        </p:txBody>
      </p:sp>
      <p:sp>
        <p:nvSpPr>
          <p:cNvPr id="3" name="Content Placeholder 2"/>
          <p:cNvSpPr>
            <a:spLocks noGrp="1"/>
          </p:cNvSpPr>
          <p:nvPr>
            <p:ph idx="1"/>
          </p:nvPr>
        </p:nvSpPr>
        <p:spPr/>
        <p:txBody>
          <a:bodyPr/>
          <a:lstStyle/>
          <a:p>
            <a:r>
              <a:rPr lang="en-US" dirty="0" smtClean="0"/>
              <a:t>The teacher can communicate with students using:</a:t>
            </a:r>
          </a:p>
          <a:p>
            <a:pPr lvl="1"/>
            <a:r>
              <a:rPr lang="en-US" dirty="0" smtClean="0"/>
              <a:t>Forums</a:t>
            </a:r>
          </a:p>
          <a:p>
            <a:pPr lvl="1"/>
            <a:r>
              <a:rPr lang="en-US" dirty="0" smtClean="0"/>
              <a:t>Private message channels</a:t>
            </a:r>
          </a:p>
          <a:p>
            <a:pPr lvl="1"/>
            <a:r>
              <a:rPr lang="en-US" dirty="0" smtClean="0"/>
              <a:t>Chat rooms for synchronous conversations</a:t>
            </a:r>
          </a:p>
          <a:p>
            <a:pPr lvl="1"/>
            <a:r>
              <a:rPr lang="en-US" dirty="0" smtClean="0"/>
              <a:t>Assignment feedback</a:t>
            </a:r>
          </a:p>
          <a:p>
            <a:pPr lvl="1"/>
            <a:r>
              <a:rPr lang="en-US" dirty="0" smtClean="0"/>
              <a:t>Blogs</a:t>
            </a:r>
            <a:endParaRPr lang="en-US" dirty="0"/>
          </a:p>
        </p:txBody>
      </p:sp>
      <p:sp>
        <p:nvSpPr>
          <p:cNvPr id="5" name="Rectangle 4"/>
          <p:cNvSpPr/>
          <p:nvPr/>
        </p:nvSpPr>
        <p:spPr>
          <a:xfrm>
            <a:off x="4791066" y="5871649"/>
            <a:ext cx="3889737" cy="523220"/>
          </a:xfrm>
          <a:prstGeom prst="rect">
            <a:avLst/>
          </a:prstGeom>
        </p:spPr>
        <p:txBody>
          <a:bodyPr wrap="square">
            <a:spAutoFit/>
          </a:bodyPr>
          <a:lstStyle/>
          <a:p>
            <a:r>
              <a:rPr lang="en-US" sz="1400" dirty="0"/>
              <a:t>Moodle (</a:t>
            </a:r>
            <a:r>
              <a:rPr lang="en-US" sz="1400" dirty="0" err="1"/>
              <a:t>n.d.</a:t>
            </a:r>
            <a:r>
              <a:rPr lang="en-US" sz="1400" dirty="0"/>
              <a:t>) Retrieved from </a:t>
            </a:r>
            <a:r>
              <a:rPr lang="en-US" sz="1400" dirty="0">
                <a:hlinkClick r:id="rId3"/>
              </a:rPr>
              <a:t>http://moodle.org/</a:t>
            </a:r>
            <a:endParaRPr lang="en-US" sz="1400" dirty="0"/>
          </a:p>
        </p:txBody>
      </p:sp>
    </p:spTree>
    <p:extLst>
      <p:ext uri="{BB962C8B-B14F-4D97-AF65-F5344CB8AC3E}">
        <p14:creationId xmlns:p14="http://schemas.microsoft.com/office/powerpoint/2010/main" val="2699140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Content</a:t>
            </a:r>
            <a:endParaRPr lang="en-US" dirty="0"/>
          </a:p>
        </p:txBody>
      </p:sp>
      <p:sp>
        <p:nvSpPr>
          <p:cNvPr id="3" name="Content Placeholder 2"/>
          <p:cNvSpPr>
            <a:spLocks noGrp="1"/>
          </p:cNvSpPr>
          <p:nvPr>
            <p:ph idx="1"/>
          </p:nvPr>
        </p:nvSpPr>
        <p:spPr/>
        <p:txBody>
          <a:bodyPr/>
          <a:lstStyle/>
          <a:p>
            <a:r>
              <a:rPr lang="en-US" dirty="0" smtClean="0"/>
              <a:t>Teachers can share content using:</a:t>
            </a:r>
          </a:p>
          <a:p>
            <a:pPr lvl="1"/>
            <a:r>
              <a:rPr lang="en-US" dirty="0" smtClean="0"/>
              <a:t>Files or folders</a:t>
            </a:r>
          </a:p>
          <a:p>
            <a:pPr lvl="1"/>
            <a:r>
              <a:rPr lang="en-US" dirty="0" smtClean="0"/>
              <a:t>Attaching files to forums</a:t>
            </a:r>
          </a:p>
          <a:p>
            <a:pPr lvl="1"/>
            <a:r>
              <a:rPr lang="en-US" dirty="0" smtClean="0"/>
              <a:t>Importing or linking resources from other websites</a:t>
            </a:r>
          </a:p>
          <a:p>
            <a:endParaRPr lang="en-US" dirty="0"/>
          </a:p>
        </p:txBody>
      </p:sp>
      <p:sp>
        <p:nvSpPr>
          <p:cNvPr id="5" name="Rectangle 4"/>
          <p:cNvSpPr/>
          <p:nvPr/>
        </p:nvSpPr>
        <p:spPr>
          <a:xfrm>
            <a:off x="4791066" y="5871649"/>
            <a:ext cx="3889737" cy="523220"/>
          </a:xfrm>
          <a:prstGeom prst="rect">
            <a:avLst/>
          </a:prstGeom>
        </p:spPr>
        <p:txBody>
          <a:bodyPr wrap="square">
            <a:spAutoFit/>
          </a:bodyPr>
          <a:lstStyle/>
          <a:p>
            <a:r>
              <a:rPr lang="en-US" sz="1400" dirty="0"/>
              <a:t>Moodle (</a:t>
            </a:r>
            <a:r>
              <a:rPr lang="en-US" sz="1400" dirty="0" err="1"/>
              <a:t>n.d.</a:t>
            </a:r>
            <a:r>
              <a:rPr lang="en-US" sz="1400" dirty="0"/>
              <a:t>) Retrieved from </a:t>
            </a:r>
            <a:r>
              <a:rPr lang="en-US" sz="1400" dirty="0">
                <a:hlinkClick r:id="rId3"/>
              </a:rPr>
              <a:t>http://moodle.org/</a:t>
            </a:r>
            <a:endParaRPr lang="en-US" sz="1400" dirty="0"/>
          </a:p>
        </p:txBody>
      </p:sp>
    </p:spTree>
    <p:extLst>
      <p:ext uri="{BB962C8B-B14F-4D97-AF65-F5344CB8AC3E}">
        <p14:creationId xmlns:p14="http://schemas.microsoft.com/office/powerpoint/2010/main" val="2830668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Technology Skills Students Need</a:t>
            </a:r>
            <a:endParaRPr lang="en-US" dirty="0"/>
          </a:p>
        </p:txBody>
      </p:sp>
      <p:sp>
        <p:nvSpPr>
          <p:cNvPr id="3" name="Content Placeholder 2"/>
          <p:cNvSpPr>
            <a:spLocks noGrp="1"/>
          </p:cNvSpPr>
          <p:nvPr>
            <p:ph idx="1"/>
          </p:nvPr>
        </p:nvSpPr>
        <p:spPr/>
        <p:txBody>
          <a:bodyPr/>
          <a:lstStyle/>
          <a:p>
            <a:r>
              <a:rPr lang="en-US" dirty="0" smtClean="0"/>
              <a:t>Students need to be able to log into the </a:t>
            </a:r>
            <a:r>
              <a:rPr lang="en-US" dirty="0" err="1" smtClean="0"/>
              <a:t>Moodle</a:t>
            </a:r>
            <a:r>
              <a:rPr lang="en-US" dirty="0" smtClean="0"/>
              <a:t> site.</a:t>
            </a:r>
          </a:p>
          <a:p>
            <a:r>
              <a:rPr lang="en-US" dirty="0" smtClean="0"/>
              <a:t>Students also need to have some basic computer skills such as:</a:t>
            </a:r>
          </a:p>
          <a:p>
            <a:pPr lvl="1"/>
            <a:r>
              <a:rPr lang="en-US" dirty="0" smtClean="0"/>
              <a:t>Attaching or downloading a file</a:t>
            </a:r>
          </a:p>
          <a:p>
            <a:pPr lvl="1"/>
            <a:r>
              <a:rPr lang="en-US" dirty="0" smtClean="0"/>
              <a:t>Working links</a:t>
            </a:r>
          </a:p>
          <a:p>
            <a:pPr lvl="1"/>
            <a:r>
              <a:rPr lang="en-US" dirty="0" smtClean="0"/>
              <a:t>Using the internet</a:t>
            </a:r>
            <a:endParaRPr lang="en-US" dirty="0"/>
          </a:p>
        </p:txBody>
      </p:sp>
      <p:sp>
        <p:nvSpPr>
          <p:cNvPr id="5" name="Rectangle 4"/>
          <p:cNvSpPr/>
          <p:nvPr/>
        </p:nvSpPr>
        <p:spPr>
          <a:xfrm>
            <a:off x="4791067" y="5871649"/>
            <a:ext cx="3277168" cy="523220"/>
          </a:xfrm>
          <a:prstGeom prst="rect">
            <a:avLst/>
          </a:prstGeom>
        </p:spPr>
        <p:txBody>
          <a:bodyPr wrap="square">
            <a:spAutoFit/>
          </a:bodyPr>
          <a:lstStyle/>
          <a:p>
            <a:r>
              <a:rPr lang="en-US" sz="1400" dirty="0"/>
              <a:t>Moodle (</a:t>
            </a:r>
            <a:r>
              <a:rPr lang="en-US" sz="1400" dirty="0" err="1"/>
              <a:t>n.d.</a:t>
            </a:r>
            <a:r>
              <a:rPr lang="en-US" sz="1400" dirty="0"/>
              <a:t>) Retrieved from </a:t>
            </a:r>
            <a:r>
              <a:rPr lang="en-US" sz="1400" dirty="0">
                <a:hlinkClick r:id="rId3"/>
              </a:rPr>
              <a:t>http://moodle.org/</a:t>
            </a:r>
            <a:endParaRPr lang="en-US" sz="1400" dirty="0"/>
          </a:p>
        </p:txBody>
      </p:sp>
    </p:spTree>
    <p:extLst>
      <p:ext uri="{BB962C8B-B14F-4D97-AF65-F5344CB8AC3E}">
        <p14:creationId xmlns:p14="http://schemas.microsoft.com/office/powerpoint/2010/main" val="2446895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7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School Town</a:t>
            </a:r>
            <a:endParaRPr lang="en-US" sz="7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4" name="Picture 3"/>
          <p:cNvPicPr>
            <a:picLocks noChangeAspect="1"/>
          </p:cNvPicPr>
          <p:nvPr/>
        </p:nvPicPr>
        <p:blipFill>
          <a:blip r:embed="rId3" cstate="print"/>
          <a:stretch>
            <a:fillRect/>
          </a:stretch>
        </p:blipFill>
        <p:spPr>
          <a:xfrm>
            <a:off x="485681" y="2909017"/>
            <a:ext cx="8177742" cy="1643017"/>
          </a:xfrm>
          <a:prstGeom prst="rect">
            <a:avLst/>
          </a:prstGeom>
        </p:spPr>
      </p:pic>
      <p:sp>
        <p:nvSpPr>
          <p:cNvPr id="5" name="TextBox 4"/>
          <p:cNvSpPr txBox="1"/>
          <p:nvPr/>
        </p:nvSpPr>
        <p:spPr>
          <a:xfrm>
            <a:off x="5810409" y="5931713"/>
            <a:ext cx="2853014" cy="738664"/>
          </a:xfrm>
          <a:prstGeom prst="rect">
            <a:avLst/>
          </a:prstGeom>
          <a:noFill/>
        </p:spPr>
        <p:txBody>
          <a:bodyPr wrap="square" rtlCol="0">
            <a:spAutoFit/>
          </a:bodyPr>
          <a:lstStyle/>
          <a:p>
            <a:r>
              <a:rPr lang="en-US" sz="1400" dirty="0"/>
              <a:t>School Town (</a:t>
            </a:r>
            <a:r>
              <a:rPr lang="en-US" sz="1400" dirty="0" err="1"/>
              <a:t>n.d.</a:t>
            </a:r>
            <a:r>
              <a:rPr lang="en-US" sz="1400" dirty="0"/>
              <a:t>) Retrieved from </a:t>
            </a:r>
            <a:r>
              <a:rPr lang="en-US" sz="1400" dirty="0">
                <a:hlinkClick r:id="rId4"/>
              </a:rPr>
              <a:t>http://schooltown.net</a:t>
            </a:r>
            <a:endParaRPr lang="en-US" sz="1400" dirty="0"/>
          </a:p>
          <a:p>
            <a:endParaRPr lang="en-US" sz="1400" dirty="0"/>
          </a:p>
        </p:txBody>
      </p:sp>
    </p:spTree>
    <p:extLst>
      <p:ext uri="{BB962C8B-B14F-4D97-AF65-F5344CB8AC3E}">
        <p14:creationId xmlns:p14="http://schemas.microsoft.com/office/powerpoint/2010/main" val="3215975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Town</a:t>
            </a:r>
            <a:endParaRPr lang="en-US" dirty="0"/>
          </a:p>
        </p:txBody>
      </p:sp>
      <p:sp>
        <p:nvSpPr>
          <p:cNvPr id="3" name="Content Placeholder 2"/>
          <p:cNvSpPr>
            <a:spLocks noGrp="1"/>
          </p:cNvSpPr>
          <p:nvPr>
            <p:ph idx="1"/>
          </p:nvPr>
        </p:nvSpPr>
        <p:spPr/>
        <p:txBody>
          <a:bodyPr>
            <a:normAutofit lnSpcReduction="10000"/>
          </a:bodyPr>
          <a:lstStyle/>
          <a:p>
            <a:r>
              <a:rPr lang="en-US" dirty="0" smtClean="0"/>
              <a:t>School Town is a web-based learning environment that is offered as a subscription service.</a:t>
            </a:r>
          </a:p>
          <a:p>
            <a:r>
              <a:rPr lang="en-US" dirty="0" smtClean="0"/>
              <a:t>This service was designed to be blended with classroom learning in the K-12 area.</a:t>
            </a:r>
          </a:p>
          <a:p>
            <a:r>
              <a:rPr lang="en-US" dirty="0" smtClean="0"/>
              <a:t>In addition to discussion boards, instant messaging, and curriculum links, School Town offers professional development and training for teachers.</a:t>
            </a:r>
          </a:p>
        </p:txBody>
      </p:sp>
      <p:sp>
        <p:nvSpPr>
          <p:cNvPr id="5" name="TextBox 4"/>
          <p:cNvSpPr txBox="1"/>
          <p:nvPr/>
        </p:nvSpPr>
        <p:spPr>
          <a:xfrm>
            <a:off x="5810409" y="5931713"/>
            <a:ext cx="2853014" cy="738664"/>
          </a:xfrm>
          <a:prstGeom prst="rect">
            <a:avLst/>
          </a:prstGeom>
          <a:noFill/>
        </p:spPr>
        <p:txBody>
          <a:bodyPr wrap="square" rtlCol="0">
            <a:spAutoFit/>
          </a:bodyPr>
          <a:lstStyle/>
          <a:p>
            <a:r>
              <a:rPr lang="en-US" sz="1400" dirty="0"/>
              <a:t>School Town (</a:t>
            </a:r>
            <a:r>
              <a:rPr lang="en-US" sz="1400" dirty="0" err="1"/>
              <a:t>n.d.</a:t>
            </a:r>
            <a:r>
              <a:rPr lang="en-US" sz="1400" dirty="0"/>
              <a:t>) Retrieved from </a:t>
            </a:r>
            <a:r>
              <a:rPr lang="en-US" sz="1400" dirty="0">
                <a:hlinkClick r:id="rId3"/>
              </a:rPr>
              <a:t>http://schooltown.net</a:t>
            </a:r>
            <a:endParaRPr lang="en-US" sz="1400" dirty="0"/>
          </a:p>
          <a:p>
            <a:endParaRPr lang="en-US" sz="1400" dirty="0"/>
          </a:p>
        </p:txBody>
      </p:sp>
    </p:spTree>
    <p:extLst>
      <p:ext uri="{BB962C8B-B14F-4D97-AF65-F5344CB8AC3E}">
        <p14:creationId xmlns:p14="http://schemas.microsoft.com/office/powerpoint/2010/main" val="3686151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Ways to use School Town</a:t>
            </a:r>
            <a:endParaRPr lang="en-US" dirty="0"/>
          </a:p>
        </p:txBody>
      </p:sp>
      <p:sp>
        <p:nvSpPr>
          <p:cNvPr id="3" name="Content Placeholder 2"/>
          <p:cNvSpPr>
            <a:spLocks noGrp="1"/>
          </p:cNvSpPr>
          <p:nvPr>
            <p:ph idx="1"/>
          </p:nvPr>
        </p:nvSpPr>
        <p:spPr/>
        <p:txBody>
          <a:bodyPr/>
          <a:lstStyle/>
          <a:p>
            <a:r>
              <a:rPr lang="en-US" dirty="0" smtClean="0"/>
              <a:t>School Town is designed to be used as a supplement to learning within the classroom.</a:t>
            </a:r>
          </a:p>
          <a:p>
            <a:r>
              <a:rPr lang="en-US" dirty="0"/>
              <a:t>It can be used in at most grade levels including elementary</a:t>
            </a:r>
            <a:r>
              <a:rPr lang="en-US" dirty="0" smtClean="0"/>
              <a:t>.</a:t>
            </a:r>
          </a:p>
          <a:p>
            <a:r>
              <a:rPr lang="en-US" dirty="0" smtClean="0"/>
              <a:t>School Town allows the teacher to create assignments, discussion topics, and events.</a:t>
            </a:r>
            <a:endParaRPr lang="en-US" dirty="0"/>
          </a:p>
          <a:p>
            <a:endParaRPr lang="en-US" dirty="0" smtClean="0"/>
          </a:p>
          <a:p>
            <a:endParaRPr lang="en-US" dirty="0"/>
          </a:p>
        </p:txBody>
      </p:sp>
      <p:sp>
        <p:nvSpPr>
          <p:cNvPr id="4" name="TextBox 3"/>
          <p:cNvSpPr txBox="1"/>
          <p:nvPr/>
        </p:nvSpPr>
        <p:spPr>
          <a:xfrm>
            <a:off x="5810409" y="5931713"/>
            <a:ext cx="2853014" cy="738664"/>
          </a:xfrm>
          <a:prstGeom prst="rect">
            <a:avLst/>
          </a:prstGeom>
          <a:noFill/>
        </p:spPr>
        <p:txBody>
          <a:bodyPr wrap="square" rtlCol="0">
            <a:spAutoFit/>
          </a:bodyPr>
          <a:lstStyle/>
          <a:p>
            <a:r>
              <a:rPr lang="en-US" sz="1400" dirty="0"/>
              <a:t>School Town (</a:t>
            </a:r>
            <a:r>
              <a:rPr lang="en-US" sz="1400" dirty="0" err="1"/>
              <a:t>n.d.</a:t>
            </a:r>
            <a:r>
              <a:rPr lang="en-US" sz="1400" dirty="0"/>
              <a:t>) Retrieved from </a:t>
            </a:r>
            <a:r>
              <a:rPr lang="en-US" sz="1400" dirty="0">
                <a:hlinkClick r:id="rId3"/>
              </a:rPr>
              <a:t>http://schooltown.net</a:t>
            </a:r>
            <a:endParaRPr lang="en-US" sz="1400" dirty="0"/>
          </a:p>
          <a:p>
            <a:endParaRPr lang="en-US" sz="1400" dirty="0"/>
          </a:p>
        </p:txBody>
      </p:sp>
    </p:spTree>
    <p:extLst>
      <p:ext uri="{BB962C8B-B14F-4D97-AF65-F5344CB8AC3E}">
        <p14:creationId xmlns:p14="http://schemas.microsoft.com/office/powerpoint/2010/main" val="1277742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Benefits of School Town</a:t>
            </a:r>
            <a:endParaRPr lang="en-US" dirty="0"/>
          </a:p>
        </p:txBody>
      </p:sp>
      <p:sp>
        <p:nvSpPr>
          <p:cNvPr id="3" name="Content Placeholder 2"/>
          <p:cNvSpPr>
            <a:spLocks noGrp="1"/>
          </p:cNvSpPr>
          <p:nvPr>
            <p:ph idx="1"/>
          </p:nvPr>
        </p:nvSpPr>
        <p:spPr/>
        <p:txBody>
          <a:bodyPr/>
          <a:lstStyle/>
          <a:p>
            <a:r>
              <a:rPr lang="en-US" dirty="0" smtClean="0"/>
              <a:t>School Town provides a variety of tools that allows personalization for each student.</a:t>
            </a:r>
          </a:p>
          <a:p>
            <a:r>
              <a:rPr lang="en-US" dirty="0" smtClean="0"/>
              <a:t>Student feedback can be given in a timely fashion for each student.</a:t>
            </a:r>
          </a:p>
          <a:p>
            <a:r>
              <a:rPr lang="en-US" dirty="0" smtClean="0"/>
              <a:t>The parent portal allows parents to check student’s assignments and teacher comments.</a:t>
            </a:r>
            <a:endParaRPr lang="en-US" dirty="0"/>
          </a:p>
        </p:txBody>
      </p:sp>
      <p:sp>
        <p:nvSpPr>
          <p:cNvPr id="4" name="TextBox 3"/>
          <p:cNvSpPr txBox="1"/>
          <p:nvPr/>
        </p:nvSpPr>
        <p:spPr>
          <a:xfrm>
            <a:off x="5810409" y="5931713"/>
            <a:ext cx="2853014" cy="738664"/>
          </a:xfrm>
          <a:prstGeom prst="rect">
            <a:avLst/>
          </a:prstGeom>
          <a:noFill/>
        </p:spPr>
        <p:txBody>
          <a:bodyPr wrap="square" rtlCol="0">
            <a:spAutoFit/>
          </a:bodyPr>
          <a:lstStyle/>
          <a:p>
            <a:r>
              <a:rPr lang="en-US" sz="1400" dirty="0"/>
              <a:t>School Town (</a:t>
            </a:r>
            <a:r>
              <a:rPr lang="en-US" sz="1400" dirty="0" err="1"/>
              <a:t>n.d.</a:t>
            </a:r>
            <a:r>
              <a:rPr lang="en-US" sz="1400" dirty="0"/>
              <a:t>) Retrieved from </a:t>
            </a:r>
            <a:r>
              <a:rPr lang="en-US" sz="1400" dirty="0">
                <a:hlinkClick r:id="rId3"/>
              </a:rPr>
              <a:t>http://schooltown.net</a:t>
            </a:r>
            <a:endParaRPr lang="en-US" sz="1400" dirty="0"/>
          </a:p>
          <a:p>
            <a:endParaRPr lang="en-US" sz="1400" dirty="0"/>
          </a:p>
        </p:txBody>
      </p:sp>
    </p:spTree>
    <p:extLst>
      <p:ext uri="{BB962C8B-B14F-4D97-AF65-F5344CB8AC3E}">
        <p14:creationId xmlns:p14="http://schemas.microsoft.com/office/powerpoint/2010/main" val="1384725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Benefits of School Town</a:t>
            </a:r>
            <a:endParaRPr lang="en-US" dirty="0"/>
          </a:p>
        </p:txBody>
      </p:sp>
      <p:sp>
        <p:nvSpPr>
          <p:cNvPr id="3" name="Content Placeholder 2"/>
          <p:cNvSpPr>
            <a:spLocks noGrp="1"/>
          </p:cNvSpPr>
          <p:nvPr>
            <p:ph idx="1"/>
          </p:nvPr>
        </p:nvSpPr>
        <p:spPr/>
        <p:txBody>
          <a:bodyPr/>
          <a:lstStyle/>
          <a:p>
            <a:r>
              <a:rPr lang="en-US" dirty="0" smtClean="0"/>
              <a:t>Online professional development allows teachers to ‘attend’ when it is convenient for them.</a:t>
            </a:r>
          </a:p>
          <a:p>
            <a:r>
              <a:rPr lang="en-US" dirty="0" smtClean="0"/>
              <a:t>Organizational tools assist students in getting organized.</a:t>
            </a:r>
          </a:p>
          <a:p>
            <a:r>
              <a:rPr lang="en-US" dirty="0" smtClean="0"/>
              <a:t>Students can access resources from home or school and set goals in a safe </a:t>
            </a:r>
            <a:r>
              <a:rPr lang="en-US" dirty="0" err="1" smtClean="0"/>
              <a:t>envirnonment</a:t>
            </a:r>
            <a:r>
              <a:rPr lang="en-US" dirty="0" smtClean="0"/>
              <a:t>.</a:t>
            </a:r>
            <a:endParaRPr lang="en-US" dirty="0"/>
          </a:p>
        </p:txBody>
      </p:sp>
      <p:sp>
        <p:nvSpPr>
          <p:cNvPr id="4" name="TextBox 3"/>
          <p:cNvSpPr txBox="1"/>
          <p:nvPr/>
        </p:nvSpPr>
        <p:spPr>
          <a:xfrm>
            <a:off x="5810409" y="5931713"/>
            <a:ext cx="2853014" cy="738664"/>
          </a:xfrm>
          <a:prstGeom prst="rect">
            <a:avLst/>
          </a:prstGeom>
          <a:noFill/>
        </p:spPr>
        <p:txBody>
          <a:bodyPr wrap="square" rtlCol="0">
            <a:spAutoFit/>
          </a:bodyPr>
          <a:lstStyle/>
          <a:p>
            <a:r>
              <a:rPr lang="en-US" sz="1400" dirty="0"/>
              <a:t>School Town (</a:t>
            </a:r>
            <a:r>
              <a:rPr lang="en-US" sz="1400" dirty="0" err="1"/>
              <a:t>n.d.</a:t>
            </a:r>
            <a:r>
              <a:rPr lang="en-US" sz="1400" dirty="0"/>
              <a:t>) Retrieved from </a:t>
            </a:r>
            <a:r>
              <a:rPr lang="en-US" sz="1400" dirty="0">
                <a:hlinkClick r:id="rId3"/>
              </a:rPr>
              <a:t>http://schooltown.net</a:t>
            </a:r>
            <a:endParaRPr lang="en-US" sz="1400" dirty="0"/>
          </a:p>
          <a:p>
            <a:endParaRPr lang="en-US" sz="1400" dirty="0"/>
          </a:p>
        </p:txBody>
      </p:sp>
    </p:spTree>
    <p:extLst>
      <p:ext uri="{BB962C8B-B14F-4D97-AF65-F5344CB8AC3E}">
        <p14:creationId xmlns:p14="http://schemas.microsoft.com/office/powerpoint/2010/main" val="2907870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Features for Teachers</a:t>
            </a:r>
            <a:endParaRPr lang="en-US" dirty="0"/>
          </a:p>
        </p:txBody>
      </p:sp>
      <p:sp>
        <p:nvSpPr>
          <p:cNvPr id="3" name="Content Placeholder 2"/>
          <p:cNvSpPr>
            <a:spLocks noGrp="1"/>
          </p:cNvSpPr>
          <p:nvPr>
            <p:ph idx="1"/>
          </p:nvPr>
        </p:nvSpPr>
        <p:spPr/>
        <p:txBody>
          <a:bodyPr/>
          <a:lstStyle/>
          <a:p>
            <a:r>
              <a:rPr lang="en-US" dirty="0" smtClean="0"/>
              <a:t>To assist teachers in using School Town, there is an online professional development course: “Getting Started with School Town.”</a:t>
            </a:r>
          </a:p>
          <a:p>
            <a:r>
              <a:rPr lang="en-US" dirty="0" smtClean="0"/>
              <a:t>Teachers </a:t>
            </a:r>
            <a:r>
              <a:rPr lang="en-US" dirty="0"/>
              <a:t>may create assignments and reports based on grades.</a:t>
            </a:r>
          </a:p>
          <a:p>
            <a:r>
              <a:rPr lang="en-US" dirty="0" smtClean="0"/>
              <a:t>There </a:t>
            </a:r>
            <a:r>
              <a:rPr lang="en-US" dirty="0"/>
              <a:t>is also a calendar to assist students and teachers with organization.</a:t>
            </a:r>
          </a:p>
          <a:p>
            <a:endParaRPr lang="en-US" dirty="0"/>
          </a:p>
        </p:txBody>
      </p:sp>
      <p:sp>
        <p:nvSpPr>
          <p:cNvPr id="4" name="TextBox 3"/>
          <p:cNvSpPr txBox="1"/>
          <p:nvPr/>
        </p:nvSpPr>
        <p:spPr>
          <a:xfrm>
            <a:off x="5810409" y="5931713"/>
            <a:ext cx="2853014" cy="738664"/>
          </a:xfrm>
          <a:prstGeom prst="rect">
            <a:avLst/>
          </a:prstGeom>
          <a:noFill/>
        </p:spPr>
        <p:txBody>
          <a:bodyPr wrap="square" rtlCol="0">
            <a:spAutoFit/>
          </a:bodyPr>
          <a:lstStyle/>
          <a:p>
            <a:r>
              <a:rPr lang="en-US" sz="1400" dirty="0"/>
              <a:t>School Town (</a:t>
            </a:r>
            <a:r>
              <a:rPr lang="en-US" sz="1400" dirty="0" err="1"/>
              <a:t>n.d.</a:t>
            </a:r>
            <a:r>
              <a:rPr lang="en-US" sz="1400" dirty="0"/>
              <a:t>) Retrieved from </a:t>
            </a:r>
            <a:r>
              <a:rPr lang="en-US" sz="1400" dirty="0">
                <a:hlinkClick r:id="rId3"/>
              </a:rPr>
              <a:t>http://schooltown.net</a:t>
            </a:r>
            <a:endParaRPr lang="en-US" sz="1400" dirty="0"/>
          </a:p>
          <a:p>
            <a:endParaRPr lang="en-US" sz="1400" dirty="0"/>
          </a:p>
        </p:txBody>
      </p:sp>
    </p:spTree>
    <p:extLst>
      <p:ext uri="{BB962C8B-B14F-4D97-AF65-F5344CB8AC3E}">
        <p14:creationId xmlns:p14="http://schemas.microsoft.com/office/powerpoint/2010/main" val="1070172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for Students</a:t>
            </a:r>
            <a:endParaRPr lang="en-US" dirty="0"/>
          </a:p>
        </p:txBody>
      </p:sp>
      <p:sp>
        <p:nvSpPr>
          <p:cNvPr id="3" name="Content Placeholder 2"/>
          <p:cNvSpPr>
            <a:spLocks noGrp="1"/>
          </p:cNvSpPr>
          <p:nvPr>
            <p:ph idx="1"/>
          </p:nvPr>
        </p:nvSpPr>
        <p:spPr/>
        <p:txBody>
          <a:bodyPr/>
          <a:lstStyle/>
          <a:p>
            <a:r>
              <a:rPr lang="en-US" dirty="0"/>
              <a:t>Students have the ability to chat, blog, set goals and complete assignments</a:t>
            </a:r>
            <a:r>
              <a:rPr lang="en-US" dirty="0" smtClean="0"/>
              <a:t>.</a:t>
            </a:r>
          </a:p>
          <a:p>
            <a:r>
              <a:rPr lang="en-US" dirty="0" smtClean="0"/>
              <a:t>Students have access to multiple sources of information to provide for interactive learning.</a:t>
            </a:r>
          </a:p>
          <a:p>
            <a:r>
              <a:rPr lang="en-US" dirty="0" smtClean="0"/>
              <a:t>Students can collaborate on projects anytime and anywhere.</a:t>
            </a:r>
            <a:endParaRPr lang="en-US" dirty="0"/>
          </a:p>
          <a:p>
            <a:endParaRPr lang="en-US" dirty="0"/>
          </a:p>
        </p:txBody>
      </p:sp>
      <p:sp>
        <p:nvSpPr>
          <p:cNvPr id="4" name="TextBox 3"/>
          <p:cNvSpPr txBox="1"/>
          <p:nvPr/>
        </p:nvSpPr>
        <p:spPr>
          <a:xfrm>
            <a:off x="5810409" y="5931713"/>
            <a:ext cx="2853014" cy="738664"/>
          </a:xfrm>
          <a:prstGeom prst="rect">
            <a:avLst/>
          </a:prstGeom>
          <a:noFill/>
        </p:spPr>
        <p:txBody>
          <a:bodyPr wrap="square" rtlCol="0">
            <a:spAutoFit/>
          </a:bodyPr>
          <a:lstStyle/>
          <a:p>
            <a:r>
              <a:rPr lang="en-US" sz="1400" dirty="0"/>
              <a:t>School Town (</a:t>
            </a:r>
            <a:r>
              <a:rPr lang="en-US" sz="1400" dirty="0" err="1"/>
              <a:t>n.d.</a:t>
            </a:r>
            <a:r>
              <a:rPr lang="en-US" sz="1400" dirty="0"/>
              <a:t>) Retrieved from </a:t>
            </a:r>
            <a:r>
              <a:rPr lang="en-US" sz="1400" dirty="0">
                <a:hlinkClick r:id="rId3"/>
              </a:rPr>
              <a:t>http://schooltown.net</a:t>
            </a:r>
            <a:endParaRPr lang="en-US" sz="1400" dirty="0"/>
          </a:p>
          <a:p>
            <a:endParaRPr lang="en-US" sz="1400" dirty="0"/>
          </a:p>
        </p:txBody>
      </p:sp>
    </p:spTree>
    <p:extLst>
      <p:ext uri="{BB962C8B-B14F-4D97-AF65-F5344CB8AC3E}">
        <p14:creationId xmlns:p14="http://schemas.microsoft.com/office/powerpoint/2010/main" val="4234025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3564" y="980514"/>
            <a:ext cx="7330798" cy="5539978"/>
          </a:xfrm>
          <a:prstGeom prst="rect">
            <a:avLst/>
          </a:prstGeom>
          <a:noFill/>
        </p:spPr>
        <p:txBody>
          <a:bodyPr wrap="square" rtlCol="0">
            <a:spAutoFit/>
          </a:bodyPr>
          <a:lstStyle/>
          <a:p>
            <a:r>
              <a:rPr lang="en-US" sz="2400" i="1" dirty="0">
                <a:solidFill>
                  <a:schemeClr val="accent3"/>
                </a:solidFill>
              </a:rPr>
              <a:t>“A simple question to ask is, ‘How has the world of a child changed in the last 150 years?’ And the answer is, ‘It’s hard to imagine any way in which it hasn’t changed.’ Children know more and what’s going on in the world today than their teachers, often because of the media environment they grow up in. They’re immersed in a media environment of all kinds of stuff that was unheard of 150 years ago, and yet if you look at school today versus 100 years ago, they are more similar than dissimilar.”</a:t>
            </a:r>
          </a:p>
          <a:p>
            <a:r>
              <a:rPr lang="en-US" sz="2400" i="1" dirty="0">
                <a:solidFill>
                  <a:schemeClr val="accent3"/>
                </a:solidFill>
              </a:rPr>
              <a:t>	--</a:t>
            </a:r>
            <a:r>
              <a:rPr lang="en-US" sz="2400" dirty="0">
                <a:solidFill>
                  <a:schemeClr val="accent3"/>
                </a:solidFill>
              </a:rPr>
              <a:t>Peter </a:t>
            </a:r>
            <a:r>
              <a:rPr lang="en-US" sz="2400" dirty="0" err="1">
                <a:solidFill>
                  <a:schemeClr val="accent3"/>
                </a:solidFill>
              </a:rPr>
              <a:t>Senge</a:t>
            </a:r>
            <a:r>
              <a:rPr lang="en-US" sz="2400" dirty="0">
                <a:solidFill>
                  <a:schemeClr val="accent3"/>
                </a:solidFill>
              </a:rPr>
              <a:t>, senior lecturer at the Massachusetts Institute of </a:t>
            </a:r>
            <a:r>
              <a:rPr lang="en-US" sz="2400" dirty="0" smtClean="0">
                <a:solidFill>
                  <a:schemeClr val="accent3"/>
                </a:solidFill>
              </a:rPr>
              <a:t>Technology (Partnership)</a:t>
            </a:r>
            <a:endParaRPr lang="en-US" sz="2400" dirty="0">
              <a:solidFill>
                <a:schemeClr val="accent3"/>
              </a:solidFill>
            </a:endParaRPr>
          </a:p>
          <a:p>
            <a:endParaRPr lang="en-US" dirty="0"/>
          </a:p>
        </p:txBody>
      </p:sp>
    </p:spTree>
    <p:extLst>
      <p:ext uri="{BB962C8B-B14F-4D97-AF65-F5344CB8AC3E}">
        <p14:creationId xmlns:p14="http://schemas.microsoft.com/office/powerpoint/2010/main" val="139245254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for School Districts</a:t>
            </a:r>
            <a:endParaRPr lang="en-US" dirty="0"/>
          </a:p>
        </p:txBody>
      </p:sp>
      <p:sp>
        <p:nvSpPr>
          <p:cNvPr id="3" name="Content Placeholder 2"/>
          <p:cNvSpPr>
            <a:spLocks noGrp="1"/>
          </p:cNvSpPr>
          <p:nvPr>
            <p:ph idx="1"/>
          </p:nvPr>
        </p:nvSpPr>
        <p:spPr/>
        <p:txBody>
          <a:bodyPr>
            <a:normAutofit fontScale="92500"/>
          </a:bodyPr>
          <a:lstStyle/>
          <a:p>
            <a:r>
              <a:rPr lang="en-US" dirty="0"/>
              <a:t>Parents may also log in and check their student’s grades and work</a:t>
            </a:r>
            <a:r>
              <a:rPr lang="en-US" dirty="0" smtClean="0"/>
              <a:t>.</a:t>
            </a:r>
          </a:p>
          <a:p>
            <a:r>
              <a:rPr lang="en-US" dirty="0" smtClean="0"/>
              <a:t>Interactive links allow students to continue learning at home.</a:t>
            </a:r>
          </a:p>
          <a:p>
            <a:r>
              <a:rPr lang="en-US" dirty="0" smtClean="0"/>
              <a:t>Students are only connected to teachers and other students invited by the teachers.</a:t>
            </a:r>
          </a:p>
          <a:p>
            <a:r>
              <a:rPr lang="en-US" dirty="0" smtClean="0"/>
              <a:t>Online professional development courses allow teachers to both gain and practice 21</a:t>
            </a:r>
            <a:r>
              <a:rPr lang="en-US" baseline="30000" dirty="0" smtClean="0"/>
              <a:t>st</a:t>
            </a:r>
            <a:r>
              <a:rPr lang="en-US" dirty="0" smtClean="0"/>
              <a:t> century skills.</a:t>
            </a:r>
          </a:p>
          <a:p>
            <a:endParaRPr lang="en-US" dirty="0" smtClean="0"/>
          </a:p>
          <a:p>
            <a:endParaRPr lang="en-US" dirty="0"/>
          </a:p>
          <a:p>
            <a:endParaRPr lang="en-US" dirty="0"/>
          </a:p>
        </p:txBody>
      </p:sp>
      <p:sp>
        <p:nvSpPr>
          <p:cNvPr id="4" name="TextBox 3"/>
          <p:cNvSpPr txBox="1"/>
          <p:nvPr/>
        </p:nvSpPr>
        <p:spPr>
          <a:xfrm>
            <a:off x="5810409" y="5931713"/>
            <a:ext cx="2853014" cy="738664"/>
          </a:xfrm>
          <a:prstGeom prst="rect">
            <a:avLst/>
          </a:prstGeom>
          <a:noFill/>
        </p:spPr>
        <p:txBody>
          <a:bodyPr wrap="square" rtlCol="0">
            <a:spAutoFit/>
          </a:bodyPr>
          <a:lstStyle/>
          <a:p>
            <a:r>
              <a:rPr lang="en-US" sz="1400" dirty="0"/>
              <a:t>School Town (</a:t>
            </a:r>
            <a:r>
              <a:rPr lang="en-US" sz="1400" dirty="0" err="1"/>
              <a:t>n.d.</a:t>
            </a:r>
            <a:r>
              <a:rPr lang="en-US" sz="1400" dirty="0"/>
              <a:t>) Retrieved from </a:t>
            </a:r>
            <a:r>
              <a:rPr lang="en-US" sz="1400" dirty="0">
                <a:hlinkClick r:id="rId3"/>
              </a:rPr>
              <a:t>http://schooltown.net</a:t>
            </a:r>
            <a:endParaRPr lang="en-US" sz="1400" dirty="0"/>
          </a:p>
          <a:p>
            <a:endParaRPr lang="en-US" sz="1400" dirty="0"/>
          </a:p>
        </p:txBody>
      </p:sp>
    </p:spTree>
    <p:extLst>
      <p:ext uri="{BB962C8B-B14F-4D97-AF65-F5344CB8AC3E}">
        <p14:creationId xmlns:p14="http://schemas.microsoft.com/office/powerpoint/2010/main" val="216900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Requirements for Promoting Meaningful Learning</a:t>
            </a:r>
            <a:endParaRPr lang="en-US" dirty="0"/>
          </a:p>
        </p:txBody>
      </p:sp>
      <p:sp>
        <p:nvSpPr>
          <p:cNvPr id="3" name="Content Placeholder 2"/>
          <p:cNvSpPr>
            <a:spLocks noGrp="1"/>
          </p:cNvSpPr>
          <p:nvPr>
            <p:ph idx="1"/>
          </p:nvPr>
        </p:nvSpPr>
        <p:spPr/>
        <p:txBody>
          <a:bodyPr>
            <a:normAutofit lnSpcReduction="10000"/>
          </a:bodyPr>
          <a:lstStyle/>
          <a:p>
            <a:r>
              <a:rPr lang="en-US" dirty="0" smtClean="0"/>
              <a:t>The Partnership for 21</a:t>
            </a:r>
            <a:r>
              <a:rPr lang="en-US" baseline="30000" dirty="0" smtClean="0"/>
              <a:t>st</a:t>
            </a:r>
            <a:r>
              <a:rPr lang="en-US" dirty="0" smtClean="0"/>
              <a:t> Century Skills (SEDTA, </a:t>
            </a:r>
            <a:r>
              <a:rPr lang="en-US" dirty="0" err="1" smtClean="0"/>
              <a:t>n.d.</a:t>
            </a:r>
            <a:r>
              <a:rPr lang="en-US" dirty="0" smtClean="0"/>
              <a:t>) identifies 4 key areas of skills students need to have in order to have a meaningful education in today’s society:</a:t>
            </a:r>
          </a:p>
          <a:p>
            <a:pPr lvl="1"/>
            <a:r>
              <a:rPr lang="en-US" dirty="0" smtClean="0"/>
              <a:t>“21</a:t>
            </a:r>
            <a:r>
              <a:rPr lang="en-US" baseline="30000" dirty="0" smtClean="0"/>
              <a:t>st</a:t>
            </a:r>
            <a:r>
              <a:rPr lang="en-US" dirty="0" smtClean="0"/>
              <a:t> Century Content (e.g., global awareness)</a:t>
            </a:r>
          </a:p>
          <a:p>
            <a:pPr lvl="1"/>
            <a:r>
              <a:rPr lang="en-US" dirty="0" smtClean="0"/>
              <a:t>Learning and Thinking Skills (e.g., collaboration, creativity)</a:t>
            </a:r>
          </a:p>
          <a:p>
            <a:pPr lvl="1"/>
            <a:r>
              <a:rPr lang="en-US" dirty="0" smtClean="0"/>
              <a:t>Information and Technology Literacy</a:t>
            </a:r>
          </a:p>
          <a:p>
            <a:pPr lvl="1"/>
            <a:r>
              <a:rPr lang="en-US" dirty="0" smtClean="0"/>
              <a:t>Life Skills (e.g., Leaderships, Adaptability)”</a:t>
            </a:r>
            <a:endParaRPr lang="en-US" dirty="0"/>
          </a:p>
        </p:txBody>
      </p:sp>
    </p:spTree>
    <p:extLst>
      <p:ext uri="{BB962C8B-B14F-4D97-AF65-F5344CB8AC3E}">
        <p14:creationId xmlns:p14="http://schemas.microsoft.com/office/powerpoint/2010/main" val="2565211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Requirements for Promoting Meaningful Learning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Partnership for 21</a:t>
            </a:r>
            <a:r>
              <a:rPr lang="en-US" baseline="30000" dirty="0" smtClean="0"/>
              <a:t>st</a:t>
            </a:r>
            <a:r>
              <a:rPr lang="en-US" dirty="0" smtClean="0"/>
              <a:t> Century Skills also suggests teachers help students create meaningful connections to what they learn in school by:</a:t>
            </a:r>
          </a:p>
          <a:p>
            <a:pPr lvl="1"/>
            <a:r>
              <a:rPr lang="en-US" dirty="0" smtClean="0"/>
              <a:t>“Making content relevant to students’ lives;</a:t>
            </a:r>
          </a:p>
          <a:p>
            <a:pPr lvl="1"/>
            <a:r>
              <a:rPr lang="en-US" dirty="0" smtClean="0"/>
              <a:t>Bringing the world into the classroom;</a:t>
            </a:r>
          </a:p>
          <a:p>
            <a:pPr lvl="1"/>
            <a:r>
              <a:rPr lang="en-US" dirty="0" smtClean="0"/>
              <a:t>Taking students out into the world;</a:t>
            </a:r>
          </a:p>
          <a:p>
            <a:pPr lvl="1"/>
            <a:r>
              <a:rPr lang="en-US" dirty="0" smtClean="0"/>
              <a:t>Creating opportunities for students to interact with each other, with teachers and with other </a:t>
            </a:r>
            <a:r>
              <a:rPr lang="en-US" dirty="0" err="1" smtClean="0"/>
              <a:t>knowledgable</a:t>
            </a:r>
            <a:r>
              <a:rPr lang="en-US" dirty="0" smtClean="0"/>
              <a:t> adults in authentic learning experiences (Partnership, </a:t>
            </a:r>
            <a:r>
              <a:rPr lang="en-US" dirty="0" err="1" smtClean="0"/>
              <a:t>n.d.</a:t>
            </a:r>
            <a:r>
              <a:rPr lang="en-US" dirty="0" smtClean="0"/>
              <a:t>)”</a:t>
            </a:r>
            <a:endParaRPr lang="en-US" dirty="0"/>
          </a:p>
        </p:txBody>
      </p:sp>
    </p:spTree>
    <p:extLst>
      <p:ext uri="{BB962C8B-B14F-4D97-AF65-F5344CB8AC3E}">
        <p14:creationId xmlns:p14="http://schemas.microsoft.com/office/powerpoint/2010/main" val="2786640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Promoting Meaningful Learning: Moodle</a:t>
            </a:r>
            <a:endParaRPr lang="en-US" dirty="0"/>
          </a:p>
        </p:txBody>
      </p:sp>
      <p:sp>
        <p:nvSpPr>
          <p:cNvPr id="3" name="Content Placeholder 2"/>
          <p:cNvSpPr>
            <a:spLocks noGrp="1"/>
          </p:cNvSpPr>
          <p:nvPr>
            <p:ph idx="1"/>
          </p:nvPr>
        </p:nvSpPr>
        <p:spPr/>
        <p:txBody>
          <a:bodyPr>
            <a:normAutofit lnSpcReduction="10000"/>
          </a:bodyPr>
          <a:lstStyle/>
          <a:p>
            <a:r>
              <a:rPr lang="en-US" dirty="0" smtClean="0"/>
              <a:t>Moodle allows teachers to make content relevant to students’ lives and bring the world into the classroom through links to outside resources and assignments</a:t>
            </a:r>
          </a:p>
          <a:p>
            <a:r>
              <a:rPr lang="en-US" dirty="0" smtClean="0"/>
              <a:t>Students can also go out into the world using outside links as well as wikis and other communication tools</a:t>
            </a:r>
          </a:p>
          <a:p>
            <a:r>
              <a:rPr lang="en-US" dirty="0" smtClean="0"/>
              <a:t>Moodle also makes it possible to bring in outside experts using technology</a:t>
            </a:r>
            <a:endParaRPr lang="en-US" dirty="0"/>
          </a:p>
        </p:txBody>
      </p:sp>
    </p:spTree>
    <p:extLst>
      <p:ext uri="{BB962C8B-B14F-4D97-AF65-F5344CB8AC3E}">
        <p14:creationId xmlns:p14="http://schemas.microsoft.com/office/powerpoint/2010/main" val="2393241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Promoting Meaningful Learning: Moodle</a:t>
            </a:r>
          </a:p>
        </p:txBody>
      </p:sp>
      <p:sp>
        <p:nvSpPr>
          <p:cNvPr id="3" name="Content Placeholder 2"/>
          <p:cNvSpPr>
            <a:spLocks noGrp="1"/>
          </p:cNvSpPr>
          <p:nvPr>
            <p:ph idx="1"/>
          </p:nvPr>
        </p:nvSpPr>
        <p:spPr/>
        <p:txBody>
          <a:bodyPr>
            <a:normAutofit lnSpcReduction="10000"/>
          </a:bodyPr>
          <a:lstStyle/>
          <a:p>
            <a:r>
              <a:rPr lang="en-US" dirty="0" smtClean="0"/>
              <a:t>Moodle also promotes online learning by allowing students to work together or independently using 21</a:t>
            </a:r>
            <a:r>
              <a:rPr lang="en-US" baseline="30000" dirty="0" smtClean="0"/>
              <a:t>st</a:t>
            </a:r>
            <a:r>
              <a:rPr lang="en-US" dirty="0" smtClean="0"/>
              <a:t> Century Skills such as:</a:t>
            </a:r>
          </a:p>
          <a:p>
            <a:r>
              <a:rPr lang="en-US" dirty="0" smtClean="0"/>
              <a:t>Collaboration, Digital Entrepreneurship and Critical Thinking Skills</a:t>
            </a:r>
          </a:p>
          <a:p>
            <a:pPr lvl="1"/>
            <a:r>
              <a:rPr lang="en-US" dirty="0" smtClean="0"/>
              <a:t>Students are able to publish their work and share it with people around the world.</a:t>
            </a:r>
          </a:p>
          <a:p>
            <a:pPr lvl="1"/>
            <a:r>
              <a:rPr lang="en-US" dirty="0" smtClean="0"/>
              <a:t>Students will learn the tools available to find answers and if they are reliable.</a:t>
            </a:r>
          </a:p>
          <a:p>
            <a:pPr lvl="1"/>
            <a:endParaRPr lang="en-US" dirty="0"/>
          </a:p>
        </p:txBody>
      </p:sp>
    </p:spTree>
    <p:extLst>
      <p:ext uri="{BB962C8B-B14F-4D97-AF65-F5344CB8AC3E}">
        <p14:creationId xmlns:p14="http://schemas.microsoft.com/office/powerpoint/2010/main" val="3136205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Promoting Meaningful Learning: School Town</a:t>
            </a:r>
            <a:endParaRPr lang="en-US" dirty="0"/>
          </a:p>
        </p:txBody>
      </p:sp>
      <p:sp>
        <p:nvSpPr>
          <p:cNvPr id="3" name="Content Placeholder 2"/>
          <p:cNvSpPr>
            <a:spLocks noGrp="1"/>
          </p:cNvSpPr>
          <p:nvPr>
            <p:ph idx="1"/>
          </p:nvPr>
        </p:nvSpPr>
        <p:spPr/>
        <p:txBody>
          <a:bodyPr>
            <a:normAutofit lnSpcReduction="10000"/>
          </a:bodyPr>
          <a:lstStyle/>
          <a:p>
            <a:r>
              <a:rPr lang="en-US" dirty="0" smtClean="0"/>
              <a:t>School Town allows teachers to create links to multimedia and other resources on the internet so students have the opportunity to become familiar with 21</a:t>
            </a:r>
            <a:r>
              <a:rPr lang="en-US" baseline="30000" dirty="0" smtClean="0"/>
              <a:t>st</a:t>
            </a:r>
            <a:r>
              <a:rPr lang="en-US" dirty="0" smtClean="0"/>
              <a:t> century content and build information and technology literacy</a:t>
            </a:r>
          </a:p>
          <a:p>
            <a:r>
              <a:rPr lang="en-US" dirty="0" smtClean="0"/>
              <a:t>School Town’s features also allow students to practice life skills like time management, setting goals and leadership</a:t>
            </a:r>
            <a:endParaRPr lang="en-US" dirty="0"/>
          </a:p>
        </p:txBody>
      </p:sp>
    </p:spTree>
    <p:extLst>
      <p:ext uri="{BB962C8B-B14F-4D97-AF65-F5344CB8AC3E}">
        <p14:creationId xmlns:p14="http://schemas.microsoft.com/office/powerpoint/2010/main" val="895724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Promoting Meaningful Learning: School Town</a:t>
            </a:r>
            <a:endParaRPr lang="en-US" dirty="0"/>
          </a:p>
        </p:txBody>
      </p:sp>
      <p:sp>
        <p:nvSpPr>
          <p:cNvPr id="3" name="Content Placeholder 2"/>
          <p:cNvSpPr>
            <a:spLocks noGrp="1"/>
          </p:cNvSpPr>
          <p:nvPr>
            <p:ph idx="1"/>
          </p:nvPr>
        </p:nvSpPr>
        <p:spPr/>
        <p:txBody>
          <a:bodyPr>
            <a:normAutofit/>
          </a:bodyPr>
          <a:lstStyle/>
          <a:p>
            <a:r>
              <a:rPr lang="en-US" dirty="0" smtClean="0"/>
              <a:t>The ability to link different types of resources to lessons and activities allows teachers to make the content relevant to students’ lives and bring the world into the classroom</a:t>
            </a:r>
          </a:p>
          <a:p>
            <a:r>
              <a:rPr lang="en-US" dirty="0" smtClean="0"/>
              <a:t>Blogs, messaging, wikis, and chat features allow students to interact with each other and other people in the world</a:t>
            </a:r>
          </a:p>
        </p:txBody>
      </p:sp>
    </p:spTree>
    <p:extLst>
      <p:ext uri="{BB962C8B-B14F-4D97-AF65-F5344CB8AC3E}">
        <p14:creationId xmlns:p14="http://schemas.microsoft.com/office/powerpoint/2010/main" val="4237789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Attention to 21</a:t>
            </a:r>
            <a:r>
              <a:rPr lang="en-US" baseline="30000" dirty="0" smtClean="0"/>
              <a:t>st</a:t>
            </a:r>
            <a:r>
              <a:rPr lang="en-US" dirty="0" smtClean="0"/>
              <a:t> Century Learning Skills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21</a:t>
            </a:r>
            <a:r>
              <a:rPr lang="en-US" baseline="30000" dirty="0" smtClean="0"/>
              <a:t>st</a:t>
            </a:r>
            <a:r>
              <a:rPr lang="en-US" dirty="0" smtClean="0"/>
              <a:t> century learning environment is one that embraces interactive learning, higher-level thinking skills, and student collaboration (</a:t>
            </a:r>
            <a:r>
              <a:rPr lang="en-US" dirty="0"/>
              <a:t>SETDA </a:t>
            </a:r>
            <a:r>
              <a:rPr lang="en-US" dirty="0" err="1" smtClean="0"/>
              <a:t>n.d.</a:t>
            </a:r>
            <a:r>
              <a:rPr lang="en-US" dirty="0" smtClean="0"/>
              <a:t>).</a:t>
            </a:r>
          </a:p>
          <a:p>
            <a:r>
              <a:rPr lang="en-US" dirty="0" smtClean="0"/>
              <a:t>21</a:t>
            </a:r>
            <a:r>
              <a:rPr lang="en-US" baseline="30000" dirty="0" smtClean="0"/>
              <a:t>st</a:t>
            </a:r>
            <a:r>
              <a:rPr lang="en-US" dirty="0" smtClean="0"/>
              <a:t> century learning skills include those in information &amp; communications, critical thinking &amp; problem solving, interpersonal, collaborative &amp; self-directional skills, goal setting, time management, self-assessment, social responsibility, and digital entrepreneurship (Jukes, McCain, 2007)</a:t>
            </a:r>
            <a:endParaRPr lang="en-US" dirty="0"/>
          </a:p>
        </p:txBody>
      </p:sp>
    </p:spTree>
    <p:extLst>
      <p:ext uri="{BB962C8B-B14F-4D97-AF65-F5344CB8AC3E}">
        <p14:creationId xmlns:p14="http://schemas.microsoft.com/office/powerpoint/2010/main" val="2135957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Attention to 21</a:t>
            </a:r>
            <a:r>
              <a:rPr lang="en-US" baseline="30000" dirty="0" smtClean="0"/>
              <a:t>st</a:t>
            </a:r>
            <a:r>
              <a:rPr lang="en-US" dirty="0" smtClean="0"/>
              <a:t> Century Learning Skills: Moodle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Information and communication</a:t>
            </a:r>
          </a:p>
          <a:p>
            <a:pPr lvl="1"/>
            <a:r>
              <a:rPr lang="en-US" dirty="0" smtClean="0"/>
              <a:t>Resources can be built into Moodle courses using links and attachments</a:t>
            </a:r>
          </a:p>
          <a:p>
            <a:r>
              <a:rPr lang="en-US" dirty="0" smtClean="0"/>
              <a:t>Collaborative</a:t>
            </a:r>
          </a:p>
          <a:p>
            <a:pPr lvl="1"/>
            <a:r>
              <a:rPr lang="en-US" dirty="0" smtClean="0"/>
              <a:t>Students and teachers can use forums, messaging, chat, and comments to communicate with each other</a:t>
            </a:r>
          </a:p>
          <a:p>
            <a:r>
              <a:rPr lang="en-US" dirty="0" smtClean="0"/>
              <a:t>Critical thinking</a:t>
            </a:r>
          </a:p>
          <a:p>
            <a:pPr lvl="1"/>
            <a:r>
              <a:rPr lang="en-US" dirty="0" smtClean="0"/>
              <a:t>Uploaded activities and resources allow students to work together to answer questions</a:t>
            </a:r>
            <a:endParaRPr lang="en-US" dirty="0"/>
          </a:p>
        </p:txBody>
      </p:sp>
    </p:spTree>
    <p:extLst>
      <p:ext uri="{BB962C8B-B14F-4D97-AF65-F5344CB8AC3E}">
        <p14:creationId xmlns:p14="http://schemas.microsoft.com/office/powerpoint/2010/main" val="2304372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Attention to 21</a:t>
            </a:r>
            <a:r>
              <a:rPr lang="en-US" baseline="30000" dirty="0" smtClean="0"/>
              <a:t>st</a:t>
            </a:r>
            <a:r>
              <a:rPr lang="en-US" dirty="0" smtClean="0"/>
              <a:t> Century Learning Skills: Moodle </a:t>
            </a:r>
            <a:endParaRPr lang="en-US" dirty="0"/>
          </a:p>
        </p:txBody>
      </p:sp>
      <p:sp>
        <p:nvSpPr>
          <p:cNvPr id="3" name="Content Placeholder 2"/>
          <p:cNvSpPr>
            <a:spLocks noGrp="1"/>
          </p:cNvSpPr>
          <p:nvPr>
            <p:ph idx="1"/>
          </p:nvPr>
        </p:nvSpPr>
        <p:spPr/>
        <p:txBody>
          <a:bodyPr>
            <a:normAutofit fontScale="92500" lnSpcReduction="10000"/>
          </a:bodyPr>
          <a:lstStyle/>
          <a:p>
            <a:r>
              <a:rPr lang="en-US" dirty="0"/>
              <a:t>S</a:t>
            </a:r>
            <a:r>
              <a:rPr lang="en-US" dirty="0" smtClean="0"/>
              <a:t>elf assessment</a:t>
            </a:r>
          </a:p>
          <a:p>
            <a:pPr lvl="1"/>
            <a:r>
              <a:rPr lang="en-US" dirty="0" smtClean="0"/>
              <a:t>The workshop module allows students to evaluate and rate each other’s work</a:t>
            </a:r>
          </a:p>
          <a:p>
            <a:r>
              <a:rPr lang="en-US" dirty="0" smtClean="0"/>
              <a:t>Digital entrepreneurship</a:t>
            </a:r>
          </a:p>
          <a:p>
            <a:pPr lvl="1"/>
            <a:r>
              <a:rPr lang="en-US" dirty="0" smtClean="0"/>
              <a:t>Students are able to use Moodle to create projects and assignments</a:t>
            </a:r>
          </a:p>
          <a:p>
            <a:r>
              <a:rPr lang="en-US" dirty="0" smtClean="0"/>
              <a:t>Time management</a:t>
            </a:r>
          </a:p>
          <a:p>
            <a:pPr lvl="1"/>
            <a:r>
              <a:rPr lang="en-US" dirty="0" smtClean="0"/>
              <a:t>Various available modules and plug-ins can be added to the course site such as calendars and reminders</a:t>
            </a:r>
            <a:endParaRPr lang="en-US" dirty="0"/>
          </a:p>
        </p:txBody>
      </p:sp>
    </p:spTree>
    <p:extLst>
      <p:ext uri="{BB962C8B-B14F-4D97-AF65-F5344CB8AC3E}">
        <p14:creationId xmlns:p14="http://schemas.microsoft.com/office/powerpoint/2010/main" val="2300407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Description of Online Learning Environments</a:t>
            </a:r>
            <a:endParaRPr lang="en-US" dirty="0"/>
          </a:p>
        </p:txBody>
      </p:sp>
      <p:sp>
        <p:nvSpPr>
          <p:cNvPr id="3" name="Content Placeholder 2"/>
          <p:cNvSpPr>
            <a:spLocks noGrp="1"/>
          </p:cNvSpPr>
          <p:nvPr>
            <p:ph idx="1"/>
          </p:nvPr>
        </p:nvSpPr>
        <p:spPr/>
        <p:txBody>
          <a:bodyPr/>
          <a:lstStyle/>
          <a:p>
            <a:r>
              <a:rPr lang="en-US" dirty="0" smtClean="0"/>
              <a:t>“a system designed to support teaching and learning in an educational setting (Wikipedia)”</a:t>
            </a:r>
          </a:p>
          <a:p>
            <a:r>
              <a:rPr lang="en-US" dirty="0" smtClean="0"/>
              <a:t>An online learning environment is a system of tools used to present content materials either in an entirely online-based class or additional information to students in a face-to-face class.</a:t>
            </a:r>
            <a:endParaRPr lang="en-US" dirty="0"/>
          </a:p>
        </p:txBody>
      </p:sp>
    </p:spTree>
    <p:extLst>
      <p:ext uri="{BB962C8B-B14F-4D97-AF65-F5344CB8AC3E}">
        <p14:creationId xmlns:p14="http://schemas.microsoft.com/office/powerpoint/2010/main" val="390727024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Attention to 21</a:t>
            </a:r>
            <a:r>
              <a:rPr lang="en-US" baseline="30000" dirty="0" smtClean="0"/>
              <a:t>st</a:t>
            </a:r>
            <a:r>
              <a:rPr lang="en-US" dirty="0" smtClean="0"/>
              <a:t> Century Learning Skills: School Town</a:t>
            </a:r>
            <a:endParaRPr lang="en-US" dirty="0"/>
          </a:p>
        </p:txBody>
      </p:sp>
      <p:sp>
        <p:nvSpPr>
          <p:cNvPr id="3" name="Content Placeholder 2"/>
          <p:cNvSpPr>
            <a:spLocks noGrp="1"/>
          </p:cNvSpPr>
          <p:nvPr>
            <p:ph idx="1"/>
          </p:nvPr>
        </p:nvSpPr>
        <p:spPr/>
        <p:txBody>
          <a:bodyPr>
            <a:normAutofit lnSpcReduction="10000"/>
          </a:bodyPr>
          <a:lstStyle/>
          <a:p>
            <a:r>
              <a:rPr lang="en-US" dirty="0" smtClean="0"/>
              <a:t>Collaborative and self-directional skills</a:t>
            </a:r>
          </a:p>
          <a:p>
            <a:pPr lvl="1"/>
            <a:r>
              <a:rPr lang="en-US" dirty="0" smtClean="0"/>
              <a:t>Allows students to work together on assignments and keep track of assignments</a:t>
            </a:r>
          </a:p>
          <a:p>
            <a:r>
              <a:rPr lang="en-US" dirty="0" smtClean="0"/>
              <a:t>Goal setting</a:t>
            </a:r>
          </a:p>
          <a:p>
            <a:pPr lvl="1"/>
            <a:r>
              <a:rPr lang="en-US" dirty="0" smtClean="0"/>
              <a:t>School Town has a specific goal setting feature for students</a:t>
            </a:r>
          </a:p>
          <a:p>
            <a:r>
              <a:rPr lang="en-US" dirty="0" smtClean="0"/>
              <a:t>Time management</a:t>
            </a:r>
          </a:p>
          <a:p>
            <a:pPr lvl="1"/>
            <a:r>
              <a:rPr lang="en-US" dirty="0" smtClean="0"/>
              <a:t>Features a calendar and allows users to set up events for assignments and due dates</a:t>
            </a:r>
            <a:endParaRPr lang="en-US" dirty="0"/>
          </a:p>
        </p:txBody>
      </p:sp>
    </p:spTree>
    <p:extLst>
      <p:ext uri="{BB962C8B-B14F-4D97-AF65-F5344CB8AC3E}">
        <p14:creationId xmlns:p14="http://schemas.microsoft.com/office/powerpoint/2010/main" val="93603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Attention to 21</a:t>
            </a:r>
            <a:r>
              <a:rPr lang="en-US" baseline="30000" dirty="0" smtClean="0"/>
              <a:t>st</a:t>
            </a:r>
            <a:r>
              <a:rPr lang="en-US" dirty="0" smtClean="0"/>
              <a:t> Century Learning Skills: School Town</a:t>
            </a:r>
            <a:endParaRPr lang="en-US" dirty="0"/>
          </a:p>
        </p:txBody>
      </p:sp>
      <p:sp>
        <p:nvSpPr>
          <p:cNvPr id="3" name="Content Placeholder 2"/>
          <p:cNvSpPr>
            <a:spLocks noGrp="1"/>
          </p:cNvSpPr>
          <p:nvPr>
            <p:ph idx="1"/>
          </p:nvPr>
        </p:nvSpPr>
        <p:spPr/>
        <p:txBody>
          <a:bodyPr>
            <a:normAutofit/>
          </a:bodyPr>
          <a:lstStyle/>
          <a:p>
            <a:r>
              <a:rPr lang="en-US" dirty="0" smtClean="0"/>
              <a:t>Information &amp; communications</a:t>
            </a:r>
          </a:p>
          <a:p>
            <a:pPr lvl="1"/>
            <a:r>
              <a:rPr lang="en-US" dirty="0" smtClean="0"/>
              <a:t>Students and teachers are able to communicate using chat, blogs, and discussion boards</a:t>
            </a:r>
          </a:p>
          <a:p>
            <a:r>
              <a:rPr lang="en-US" dirty="0" smtClean="0"/>
              <a:t>Interpersonal</a:t>
            </a:r>
          </a:p>
          <a:p>
            <a:pPr lvl="1"/>
            <a:r>
              <a:rPr lang="en-US" dirty="0" smtClean="0"/>
              <a:t>Students can work in groups using discussion boards and chat features</a:t>
            </a:r>
          </a:p>
          <a:p>
            <a:endParaRPr lang="en-US" dirty="0" smtClean="0"/>
          </a:p>
          <a:p>
            <a:endParaRPr lang="en-US" dirty="0"/>
          </a:p>
        </p:txBody>
      </p:sp>
    </p:spTree>
    <p:extLst>
      <p:ext uri="{BB962C8B-B14F-4D97-AF65-F5344CB8AC3E}">
        <p14:creationId xmlns:p14="http://schemas.microsoft.com/office/powerpoint/2010/main" val="1103627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Improved Learning Environment</a:t>
            </a:r>
            <a:endParaRPr lang="en-US" dirty="0"/>
          </a:p>
        </p:txBody>
      </p:sp>
      <p:sp>
        <p:nvSpPr>
          <p:cNvPr id="3" name="Content Placeholder 2"/>
          <p:cNvSpPr>
            <a:spLocks noGrp="1"/>
          </p:cNvSpPr>
          <p:nvPr>
            <p:ph idx="1"/>
          </p:nvPr>
        </p:nvSpPr>
        <p:spPr/>
        <p:txBody>
          <a:bodyPr/>
          <a:lstStyle/>
          <a:p>
            <a:r>
              <a:rPr lang="en-US" dirty="0" err="1" smtClean="0"/>
              <a:t>Moodle</a:t>
            </a:r>
            <a:r>
              <a:rPr lang="en-US" dirty="0" smtClean="0"/>
              <a:t> and School Town both provide teachers the opportunity to use project-based learning or the partnering pedagogy.</a:t>
            </a:r>
          </a:p>
          <a:p>
            <a:pPr lvl="1"/>
            <a:r>
              <a:rPr lang="en-US" dirty="0" smtClean="0"/>
              <a:t>Students are able to work in groups to answer real world questions. This will be done through large projects where students research information to teach themselves and answer the question. (</a:t>
            </a:r>
            <a:r>
              <a:rPr lang="en-US" dirty="0" err="1" smtClean="0"/>
              <a:t>Prensky</a:t>
            </a:r>
            <a:r>
              <a:rPr lang="en-US" dirty="0" smtClean="0"/>
              <a:t> 2010.)</a:t>
            </a:r>
            <a:endParaRPr lang="en-US" dirty="0"/>
          </a:p>
        </p:txBody>
      </p:sp>
    </p:spTree>
    <p:extLst>
      <p:ext uri="{BB962C8B-B14F-4D97-AF65-F5344CB8AC3E}">
        <p14:creationId xmlns:p14="http://schemas.microsoft.com/office/powerpoint/2010/main" val="31802947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Improved Learning Environment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Students need to know how to research and find answers on their own to become active, independent learners. </a:t>
            </a:r>
          </a:p>
          <a:p>
            <a:r>
              <a:rPr lang="en-US" dirty="0" smtClean="0"/>
              <a:t>Students also need to learn what tools they have available as resources so they can then use those tools when they have questions. </a:t>
            </a:r>
          </a:p>
          <a:p>
            <a:r>
              <a:rPr lang="en-US" dirty="0" smtClean="0"/>
              <a:t>Online learning environments such as Moodle and School Town provide such learning activities since they can be used as online only classes or supplements for face-to-face classes.</a:t>
            </a:r>
          </a:p>
          <a:p>
            <a:pPr>
              <a:buNone/>
            </a:pPr>
            <a:endParaRPr lang="en-US" dirty="0" smtClean="0"/>
          </a:p>
          <a:p>
            <a:endParaRPr lang="en-US" dirty="0" smtClean="0"/>
          </a:p>
          <a:p>
            <a:pPr lvl="1"/>
            <a:endParaRPr lang="en-US" dirty="0"/>
          </a:p>
        </p:txBody>
      </p:sp>
    </p:spTree>
    <p:extLst>
      <p:ext uri="{BB962C8B-B14F-4D97-AF65-F5344CB8AC3E}">
        <p14:creationId xmlns:p14="http://schemas.microsoft.com/office/powerpoint/2010/main" val="1537886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Improved Learning Environments</a:t>
            </a:r>
            <a:endParaRPr lang="en-US" dirty="0"/>
          </a:p>
        </p:txBody>
      </p:sp>
      <p:sp>
        <p:nvSpPr>
          <p:cNvPr id="3" name="Content Placeholder 2"/>
          <p:cNvSpPr>
            <a:spLocks noGrp="1"/>
          </p:cNvSpPr>
          <p:nvPr>
            <p:ph idx="1"/>
          </p:nvPr>
        </p:nvSpPr>
        <p:spPr/>
        <p:txBody>
          <a:bodyPr/>
          <a:lstStyle/>
          <a:p>
            <a:r>
              <a:rPr lang="en-US" dirty="0" smtClean="0"/>
              <a:t>Improved learning environments follow the new Bloom’s Taxonomy where the highest level of thinking is creating instead of evaluation (Churches 2008.). </a:t>
            </a:r>
          </a:p>
          <a:p>
            <a:r>
              <a:rPr lang="en-US" dirty="0" err="1" smtClean="0"/>
              <a:t>Prensky</a:t>
            </a:r>
            <a:r>
              <a:rPr lang="en-US" dirty="0" smtClean="0"/>
              <a:t> says it is the students job to use technology. Learning environments allow students to use technology and take the active role in learning while being creative.</a:t>
            </a:r>
            <a:endParaRPr lang="en-US" dirty="0"/>
          </a:p>
        </p:txBody>
      </p:sp>
    </p:spTree>
    <p:extLst>
      <p:ext uri="{BB962C8B-B14F-4D97-AF65-F5344CB8AC3E}">
        <p14:creationId xmlns:p14="http://schemas.microsoft.com/office/powerpoint/2010/main" val="385225510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20000"/>
          </a:bodyPr>
          <a:lstStyle/>
          <a:p>
            <a:r>
              <a:rPr lang="en-US" sz="2400" dirty="0" smtClean="0"/>
              <a:t>Churches, A. 2008. </a:t>
            </a:r>
            <a:r>
              <a:rPr lang="en-US" sz="2400" i="1" dirty="0" smtClean="0"/>
              <a:t>Bloom’s Taxonomy Blooms Digitally</a:t>
            </a:r>
            <a:r>
              <a:rPr lang="en-US" sz="2400" dirty="0" smtClean="0"/>
              <a:t>. Retrieved from </a:t>
            </a:r>
            <a:r>
              <a:rPr lang="en-US" sz="2400" u="sng" dirty="0" smtClean="0">
                <a:hlinkClick r:id="rId3"/>
              </a:rPr>
              <a:t>http://www.techlearning.com/article/8670</a:t>
            </a:r>
            <a:endParaRPr lang="en-US" sz="2400" u="sng" dirty="0" smtClean="0"/>
          </a:p>
          <a:p>
            <a:r>
              <a:rPr lang="en-US" dirty="0"/>
              <a:t>Jukes, I &amp; McCain, T. (2007). New visions for teaching, learning, and assessment in the 21st century. The </a:t>
            </a:r>
            <a:r>
              <a:rPr lang="en-US" dirty="0" err="1"/>
              <a:t>InfoSavvy</a:t>
            </a:r>
            <a:r>
              <a:rPr lang="en-US" dirty="0"/>
              <a:t> Group and </a:t>
            </a:r>
            <a:r>
              <a:rPr lang="en-US" dirty="0" err="1"/>
              <a:t>Cystar</a:t>
            </a:r>
            <a:r>
              <a:rPr lang="en-US" dirty="0" smtClean="0"/>
              <a:t>.</a:t>
            </a:r>
          </a:p>
          <a:p>
            <a:r>
              <a:rPr lang="en-US" sz="2400" dirty="0" smtClean="0"/>
              <a:t>Moodle (</a:t>
            </a:r>
            <a:r>
              <a:rPr lang="en-US" sz="2400" dirty="0" err="1" smtClean="0"/>
              <a:t>n.d.</a:t>
            </a:r>
            <a:r>
              <a:rPr lang="en-US" sz="2400" dirty="0" smtClean="0"/>
              <a:t>) Retrieved from </a:t>
            </a:r>
            <a:r>
              <a:rPr lang="en-US" sz="2400" dirty="0" smtClean="0">
                <a:hlinkClick r:id="rId4"/>
              </a:rPr>
              <a:t>http://moodle.org/</a:t>
            </a:r>
            <a:endParaRPr lang="en-US" sz="2400" dirty="0" smtClean="0"/>
          </a:p>
          <a:p>
            <a:r>
              <a:rPr lang="en-US" dirty="0"/>
              <a:t>Partnership for 21</a:t>
            </a:r>
            <a:r>
              <a:rPr lang="en-US" baseline="30000" dirty="0"/>
              <a:t>st</a:t>
            </a:r>
            <a:r>
              <a:rPr lang="en-US" dirty="0"/>
              <a:t> Century Skills. (</a:t>
            </a:r>
            <a:r>
              <a:rPr lang="en-US" dirty="0" err="1"/>
              <a:t>n.d.</a:t>
            </a:r>
            <a:r>
              <a:rPr lang="en-US" dirty="0"/>
              <a:t>) Learning for the 21</a:t>
            </a:r>
            <a:r>
              <a:rPr lang="en-US" baseline="30000" dirty="0"/>
              <a:t>st</a:t>
            </a:r>
            <a:r>
              <a:rPr lang="en-US" dirty="0"/>
              <a:t> century. Washington, D.C</a:t>
            </a:r>
            <a:r>
              <a:rPr lang="en-US" dirty="0" smtClean="0"/>
              <a:t>.</a:t>
            </a:r>
          </a:p>
          <a:p>
            <a:r>
              <a:rPr lang="en-US" dirty="0" err="1"/>
              <a:t>Prensky</a:t>
            </a:r>
            <a:r>
              <a:rPr lang="en-US" dirty="0"/>
              <a:t>, M. (2010). </a:t>
            </a:r>
            <a:r>
              <a:rPr lang="en-US" i="1" dirty="0"/>
              <a:t>Teaching digital natives: Partnering for real learning</a:t>
            </a:r>
            <a:r>
              <a:rPr lang="en-US" dirty="0"/>
              <a:t>. Thousand Oaks, California: Corwin</a:t>
            </a:r>
            <a:r>
              <a:rPr lang="en-US" dirty="0" smtClean="0"/>
              <a:t>.</a:t>
            </a:r>
            <a:endParaRPr lang="en-US" dirty="0"/>
          </a:p>
        </p:txBody>
      </p:sp>
    </p:spTree>
    <p:extLst>
      <p:ext uri="{BB962C8B-B14F-4D97-AF65-F5344CB8AC3E}">
        <p14:creationId xmlns:p14="http://schemas.microsoft.com/office/powerpoint/2010/main" val="31112224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a:bodyPr>
          <a:lstStyle/>
          <a:p>
            <a:r>
              <a:rPr lang="en-US" dirty="0" smtClean="0"/>
              <a:t>School </a:t>
            </a:r>
            <a:r>
              <a:rPr lang="en-US" dirty="0"/>
              <a:t>Town (</a:t>
            </a:r>
            <a:r>
              <a:rPr lang="en-US" dirty="0" err="1"/>
              <a:t>n.d.</a:t>
            </a:r>
            <a:r>
              <a:rPr lang="en-US" dirty="0"/>
              <a:t>) Retrieved from </a:t>
            </a:r>
            <a:r>
              <a:rPr lang="en-US" dirty="0">
                <a:hlinkClick r:id="rId3"/>
              </a:rPr>
              <a:t>http://schooltown.net</a:t>
            </a:r>
            <a:endParaRPr lang="en-US" dirty="0"/>
          </a:p>
          <a:p>
            <a:r>
              <a:rPr lang="en-US" dirty="0"/>
              <a:t>SETDA (</a:t>
            </a:r>
            <a:r>
              <a:rPr lang="en-US" dirty="0" err="1"/>
              <a:t>n.d.</a:t>
            </a:r>
            <a:r>
              <a:rPr lang="en-US" dirty="0"/>
              <a:t>) 21</a:t>
            </a:r>
            <a:r>
              <a:rPr lang="en-US" baseline="30000" dirty="0"/>
              <a:t>st</a:t>
            </a:r>
            <a:r>
              <a:rPr lang="en-US" dirty="0"/>
              <a:t> century learning environment models.</a:t>
            </a:r>
          </a:p>
          <a:p>
            <a:r>
              <a:rPr lang="en-US" dirty="0"/>
              <a:t>Virtual learning environment (Date Retrieved 2011, August 3). Wikipedia. Retrieved from </a:t>
            </a:r>
            <a:r>
              <a:rPr lang="en-US" dirty="0">
                <a:hlinkClick r:id="rId4"/>
              </a:rPr>
              <a:t>http://en.wikipedia.org/wiki/Virtual_learning_environment#</a:t>
            </a:r>
            <a:r>
              <a:rPr lang="en-US" dirty="0" smtClean="0">
                <a:hlinkClick r:id="rId4"/>
              </a:rPr>
              <a:t>List_of_some_virtual_learning_environments</a:t>
            </a:r>
            <a:endParaRPr lang="en-US" dirty="0"/>
          </a:p>
        </p:txBody>
      </p:sp>
    </p:spTree>
    <p:extLst>
      <p:ext uri="{BB962C8B-B14F-4D97-AF65-F5344CB8AC3E}">
        <p14:creationId xmlns:p14="http://schemas.microsoft.com/office/powerpoint/2010/main" val="38831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551091" y="1955372"/>
            <a:ext cx="8152137" cy="3669140"/>
          </a:xfrm>
          <a:prstGeom prst="rect">
            <a:avLst/>
          </a:prstGeom>
          <a:noFill/>
          <a:ln w="9525">
            <a:noFill/>
            <a:miter lim="800000"/>
            <a:headEnd/>
            <a:tailEnd/>
          </a:ln>
        </p:spPr>
      </p:pic>
      <p:sp>
        <p:nvSpPr>
          <p:cNvPr id="4" name="Rectangle 3"/>
          <p:cNvSpPr/>
          <p:nvPr/>
        </p:nvSpPr>
        <p:spPr>
          <a:xfrm>
            <a:off x="2133600" y="239580"/>
            <a:ext cx="4800600" cy="156966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96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Moodle</a:t>
            </a:r>
            <a:endParaRPr lang="en-US" sz="96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 name="Rectangle 1"/>
          <p:cNvSpPr/>
          <p:nvPr/>
        </p:nvSpPr>
        <p:spPr>
          <a:xfrm>
            <a:off x="4791066" y="5871649"/>
            <a:ext cx="3889737" cy="523220"/>
          </a:xfrm>
          <a:prstGeom prst="rect">
            <a:avLst/>
          </a:prstGeom>
        </p:spPr>
        <p:txBody>
          <a:bodyPr wrap="square">
            <a:spAutoFit/>
          </a:bodyPr>
          <a:lstStyle/>
          <a:p>
            <a:r>
              <a:rPr lang="en-US" sz="1400" dirty="0"/>
              <a:t>Moodle (</a:t>
            </a:r>
            <a:r>
              <a:rPr lang="en-US" sz="1400" dirty="0" err="1"/>
              <a:t>n.d.</a:t>
            </a:r>
            <a:r>
              <a:rPr lang="en-US" sz="1400" dirty="0"/>
              <a:t>) Retrieved from </a:t>
            </a:r>
            <a:r>
              <a:rPr lang="en-US" sz="1400" dirty="0">
                <a:hlinkClick r:id="rId4"/>
              </a:rPr>
              <a:t>http://moodle.org/</a:t>
            </a:r>
            <a:endParaRPr lang="en-US" sz="1400" dirty="0"/>
          </a:p>
        </p:txBody>
      </p:sp>
    </p:spTree>
    <p:extLst>
      <p:ext uri="{BB962C8B-B14F-4D97-AF65-F5344CB8AC3E}">
        <p14:creationId xmlns:p14="http://schemas.microsoft.com/office/powerpoint/2010/main" val="33255466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err="1" smtClean="0"/>
              <a:t>Moodle</a:t>
            </a:r>
            <a:r>
              <a:rPr lang="en-US" dirty="0" smtClean="0"/>
              <a:t> is a free software package used for creating Internet-based classes or websites often known as a Virtual Learning Environment (VLE). </a:t>
            </a:r>
          </a:p>
          <a:p>
            <a:pPr lvl="0"/>
            <a:r>
              <a:rPr lang="en-US" dirty="0" smtClean="0"/>
              <a:t>It uses Open Source software that is free as long as the user agrees to the license. </a:t>
            </a:r>
          </a:p>
          <a:p>
            <a:pPr lvl="0"/>
            <a:r>
              <a:rPr lang="en-US" dirty="0" err="1" smtClean="0"/>
              <a:t>Moodle</a:t>
            </a:r>
            <a:r>
              <a:rPr lang="en-US" dirty="0" smtClean="0"/>
              <a:t> can be run on Windows, Mac, and even many Linux based computers.</a:t>
            </a:r>
          </a:p>
          <a:p>
            <a:pPr>
              <a:buNone/>
            </a:pP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072471" y="487812"/>
            <a:ext cx="4746585" cy="1447800"/>
          </a:xfrm>
          <a:prstGeom prst="rect">
            <a:avLst/>
          </a:prstGeom>
          <a:noFill/>
          <a:ln w="9525">
            <a:noFill/>
            <a:miter lim="800000"/>
            <a:headEnd/>
            <a:tailEnd/>
          </a:ln>
        </p:spPr>
      </p:pic>
      <p:sp>
        <p:nvSpPr>
          <p:cNvPr id="6" name="Rectangle 5"/>
          <p:cNvSpPr/>
          <p:nvPr/>
        </p:nvSpPr>
        <p:spPr>
          <a:xfrm>
            <a:off x="4791066" y="5871649"/>
            <a:ext cx="3889737" cy="523220"/>
          </a:xfrm>
          <a:prstGeom prst="rect">
            <a:avLst/>
          </a:prstGeom>
        </p:spPr>
        <p:txBody>
          <a:bodyPr wrap="square">
            <a:spAutoFit/>
          </a:bodyPr>
          <a:lstStyle/>
          <a:p>
            <a:r>
              <a:rPr lang="en-US" sz="1400" dirty="0"/>
              <a:t>Moodle (</a:t>
            </a:r>
            <a:r>
              <a:rPr lang="en-US" sz="1400" dirty="0" err="1"/>
              <a:t>n.d.</a:t>
            </a:r>
            <a:r>
              <a:rPr lang="en-US" sz="1400" dirty="0"/>
              <a:t>) Retrieved from </a:t>
            </a:r>
            <a:r>
              <a:rPr lang="en-US" sz="1400" dirty="0">
                <a:hlinkClick r:id="rId4"/>
              </a:rPr>
              <a:t>http://moodle.org/</a:t>
            </a:r>
            <a:endParaRPr lang="en-US" sz="1400" dirty="0"/>
          </a:p>
        </p:txBody>
      </p:sp>
    </p:spTree>
    <p:extLst>
      <p:ext uri="{BB962C8B-B14F-4D97-AF65-F5344CB8AC3E}">
        <p14:creationId xmlns:p14="http://schemas.microsoft.com/office/powerpoint/2010/main" val="16976409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Ways to use Moodle</a:t>
            </a:r>
            <a:endParaRPr lang="en-US" dirty="0"/>
          </a:p>
        </p:txBody>
      </p:sp>
      <p:sp>
        <p:nvSpPr>
          <p:cNvPr id="3" name="Content Placeholder 2"/>
          <p:cNvSpPr>
            <a:spLocks noGrp="1"/>
          </p:cNvSpPr>
          <p:nvPr>
            <p:ph idx="1"/>
          </p:nvPr>
        </p:nvSpPr>
        <p:spPr/>
        <p:txBody>
          <a:bodyPr/>
          <a:lstStyle/>
          <a:p>
            <a:r>
              <a:rPr lang="en-US" dirty="0" err="1" smtClean="0"/>
              <a:t>Moodle</a:t>
            </a:r>
            <a:r>
              <a:rPr lang="en-US" dirty="0" smtClean="0"/>
              <a:t> can be used to teach online courses or supplement regular classes.</a:t>
            </a:r>
          </a:p>
          <a:p>
            <a:r>
              <a:rPr lang="en-US" dirty="0" smtClean="0"/>
              <a:t>It can be used in at most grade levels including elementary.</a:t>
            </a:r>
          </a:p>
          <a:p>
            <a:r>
              <a:rPr lang="en-US" dirty="0" err="1" smtClean="0"/>
              <a:t>Moodle</a:t>
            </a:r>
            <a:r>
              <a:rPr lang="en-US" dirty="0" smtClean="0"/>
              <a:t> allows the designer to use forums, databases, wikis, and give quizzes or tests.</a:t>
            </a:r>
            <a:endParaRPr lang="en-US" dirty="0"/>
          </a:p>
        </p:txBody>
      </p:sp>
      <p:sp>
        <p:nvSpPr>
          <p:cNvPr id="5" name="Rectangle 4"/>
          <p:cNvSpPr/>
          <p:nvPr/>
        </p:nvSpPr>
        <p:spPr>
          <a:xfrm>
            <a:off x="4791066" y="5871649"/>
            <a:ext cx="3889737" cy="523220"/>
          </a:xfrm>
          <a:prstGeom prst="rect">
            <a:avLst/>
          </a:prstGeom>
        </p:spPr>
        <p:txBody>
          <a:bodyPr wrap="square">
            <a:spAutoFit/>
          </a:bodyPr>
          <a:lstStyle/>
          <a:p>
            <a:r>
              <a:rPr lang="en-US" sz="1400" dirty="0"/>
              <a:t>Moodle (</a:t>
            </a:r>
            <a:r>
              <a:rPr lang="en-US" sz="1400" dirty="0" err="1"/>
              <a:t>n.d.</a:t>
            </a:r>
            <a:r>
              <a:rPr lang="en-US" sz="1400" dirty="0"/>
              <a:t>) Retrieved from </a:t>
            </a:r>
            <a:r>
              <a:rPr lang="en-US" sz="1400" dirty="0">
                <a:hlinkClick r:id="rId3"/>
              </a:rPr>
              <a:t>http://moodle.org/</a:t>
            </a:r>
            <a:endParaRPr lang="en-US" sz="1400" dirty="0"/>
          </a:p>
        </p:txBody>
      </p:sp>
    </p:spTree>
    <p:extLst>
      <p:ext uri="{BB962C8B-B14F-4D97-AF65-F5344CB8AC3E}">
        <p14:creationId xmlns:p14="http://schemas.microsoft.com/office/powerpoint/2010/main" val="2064380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use Moodle</a:t>
            </a:r>
            <a:endParaRPr lang="en-US" dirty="0"/>
          </a:p>
        </p:txBody>
      </p:sp>
      <p:sp>
        <p:nvSpPr>
          <p:cNvPr id="3" name="Content Placeholder 2"/>
          <p:cNvSpPr>
            <a:spLocks noGrp="1"/>
          </p:cNvSpPr>
          <p:nvPr>
            <p:ph idx="1"/>
          </p:nvPr>
        </p:nvSpPr>
        <p:spPr/>
        <p:txBody>
          <a:bodyPr/>
          <a:lstStyle/>
          <a:p>
            <a:r>
              <a:rPr lang="en-US" dirty="0" err="1" smtClean="0"/>
              <a:t>Moodle</a:t>
            </a:r>
            <a:r>
              <a:rPr lang="en-US" dirty="0" smtClean="0"/>
              <a:t> allows a new delivery of activities as well as a way for students to publish their work in a safe environment.</a:t>
            </a:r>
          </a:p>
          <a:p>
            <a:r>
              <a:rPr lang="en-US" dirty="0" smtClean="0"/>
              <a:t>The teacher is able to communicate with students. Students are able to collaborate even though they may not ever meet in person.</a:t>
            </a:r>
            <a:endParaRPr lang="en-US" dirty="0"/>
          </a:p>
        </p:txBody>
      </p:sp>
      <p:sp>
        <p:nvSpPr>
          <p:cNvPr id="5" name="Rectangle 4"/>
          <p:cNvSpPr/>
          <p:nvPr/>
        </p:nvSpPr>
        <p:spPr>
          <a:xfrm>
            <a:off x="4791066" y="5871649"/>
            <a:ext cx="3889737" cy="523220"/>
          </a:xfrm>
          <a:prstGeom prst="rect">
            <a:avLst/>
          </a:prstGeom>
        </p:spPr>
        <p:txBody>
          <a:bodyPr wrap="square">
            <a:spAutoFit/>
          </a:bodyPr>
          <a:lstStyle/>
          <a:p>
            <a:r>
              <a:rPr lang="en-US" sz="1400" dirty="0"/>
              <a:t>Moodle (</a:t>
            </a:r>
            <a:r>
              <a:rPr lang="en-US" sz="1400" dirty="0" err="1"/>
              <a:t>n.d.</a:t>
            </a:r>
            <a:r>
              <a:rPr lang="en-US" sz="1400" dirty="0"/>
              <a:t>) Retrieved from </a:t>
            </a:r>
            <a:r>
              <a:rPr lang="en-US" sz="1400" dirty="0">
                <a:hlinkClick r:id="rId3"/>
              </a:rPr>
              <a:t>http://moodle.org/</a:t>
            </a:r>
            <a:endParaRPr lang="en-US" sz="1400" dirty="0"/>
          </a:p>
        </p:txBody>
      </p:sp>
    </p:spTree>
    <p:extLst>
      <p:ext uri="{BB962C8B-B14F-4D97-AF65-F5344CB8AC3E}">
        <p14:creationId xmlns:p14="http://schemas.microsoft.com/office/powerpoint/2010/main" val="4192788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Moodle</a:t>
            </a:r>
            <a:r>
              <a:rPr lang="en-US" dirty="0" smtClean="0"/>
              <a:t> for Special Needs Students</a:t>
            </a:r>
            <a:endParaRPr lang="en-US" dirty="0"/>
          </a:p>
        </p:txBody>
      </p:sp>
      <p:sp>
        <p:nvSpPr>
          <p:cNvPr id="4" name="Text Placeholder 3"/>
          <p:cNvSpPr>
            <a:spLocks noGrp="1"/>
          </p:cNvSpPr>
          <p:nvPr>
            <p:ph type="body" idx="1"/>
          </p:nvPr>
        </p:nvSpPr>
        <p:spPr/>
        <p:txBody>
          <a:bodyPr>
            <a:normAutofit/>
          </a:bodyPr>
          <a:lstStyle/>
          <a:p>
            <a:r>
              <a:rPr lang="en-US" dirty="0" err="1" smtClean="0"/>
              <a:t>Moodle</a:t>
            </a:r>
            <a:r>
              <a:rPr lang="en-US" dirty="0" smtClean="0"/>
              <a:t> Supports	</a:t>
            </a:r>
            <a:endParaRPr lang="en-US" dirty="0"/>
          </a:p>
        </p:txBody>
      </p:sp>
      <p:sp>
        <p:nvSpPr>
          <p:cNvPr id="5" name="Content Placeholder 4"/>
          <p:cNvSpPr>
            <a:spLocks noGrp="1"/>
          </p:cNvSpPr>
          <p:nvPr>
            <p:ph sz="half" idx="2"/>
          </p:nvPr>
        </p:nvSpPr>
        <p:spPr/>
        <p:txBody>
          <a:bodyPr/>
          <a:lstStyle/>
          <a:p>
            <a:r>
              <a:rPr lang="en-US" dirty="0" smtClean="0"/>
              <a:t>Screen Readers</a:t>
            </a:r>
          </a:p>
          <a:p>
            <a:r>
              <a:rPr lang="en-US" dirty="0" smtClean="0"/>
              <a:t>Screen Magnifiers</a:t>
            </a:r>
          </a:p>
          <a:p>
            <a:r>
              <a:rPr lang="en-US" dirty="0" smtClean="0"/>
              <a:t>Alternative Mouse/Key Use</a:t>
            </a:r>
          </a:p>
          <a:p>
            <a:r>
              <a:rPr lang="en-US" dirty="0" smtClean="0"/>
              <a:t>Disabling of AJAX and Java</a:t>
            </a:r>
            <a:endParaRPr lang="en-US" dirty="0"/>
          </a:p>
        </p:txBody>
      </p:sp>
      <p:sp>
        <p:nvSpPr>
          <p:cNvPr id="7" name="Content Placeholder 6"/>
          <p:cNvSpPr>
            <a:spLocks noGrp="1"/>
          </p:cNvSpPr>
          <p:nvPr>
            <p:ph sz="quarter" idx="4"/>
          </p:nvPr>
        </p:nvSpPr>
        <p:spPr/>
        <p:txBody>
          <a:bodyPr>
            <a:normAutofit fontScale="85000" lnSpcReduction="10000"/>
          </a:bodyPr>
          <a:lstStyle/>
          <a:p>
            <a:r>
              <a:rPr lang="en-US" dirty="0" smtClean="0"/>
              <a:t>All of these tools with help students with special needs such as:</a:t>
            </a:r>
          </a:p>
          <a:p>
            <a:r>
              <a:rPr lang="en-US" dirty="0" smtClean="0"/>
              <a:t>Learning Disabilities</a:t>
            </a:r>
          </a:p>
          <a:p>
            <a:r>
              <a:rPr lang="en-US" dirty="0" smtClean="0"/>
              <a:t>Visually Impaired</a:t>
            </a:r>
          </a:p>
          <a:p>
            <a:r>
              <a:rPr lang="en-US" dirty="0" smtClean="0"/>
              <a:t>Autism</a:t>
            </a:r>
          </a:p>
          <a:p>
            <a:r>
              <a:rPr lang="en-US" dirty="0" smtClean="0"/>
              <a:t>Other Health Impairments (ADD/ADHD)</a:t>
            </a:r>
            <a:endParaRPr lang="en-US" dirty="0"/>
          </a:p>
        </p:txBody>
      </p:sp>
      <p:sp>
        <p:nvSpPr>
          <p:cNvPr id="9" name="Rectangle 8"/>
          <p:cNvSpPr/>
          <p:nvPr/>
        </p:nvSpPr>
        <p:spPr>
          <a:xfrm>
            <a:off x="4791066" y="5871649"/>
            <a:ext cx="3889737" cy="523220"/>
          </a:xfrm>
          <a:prstGeom prst="rect">
            <a:avLst/>
          </a:prstGeom>
        </p:spPr>
        <p:txBody>
          <a:bodyPr wrap="square">
            <a:spAutoFit/>
          </a:bodyPr>
          <a:lstStyle/>
          <a:p>
            <a:r>
              <a:rPr lang="en-US" sz="1400" dirty="0"/>
              <a:t>Moodle (</a:t>
            </a:r>
            <a:r>
              <a:rPr lang="en-US" sz="1400" dirty="0" err="1"/>
              <a:t>n.d.</a:t>
            </a:r>
            <a:r>
              <a:rPr lang="en-US" sz="1400" dirty="0"/>
              <a:t>) Retrieved from </a:t>
            </a:r>
            <a:r>
              <a:rPr lang="en-US" sz="1400" dirty="0">
                <a:hlinkClick r:id="rId3"/>
              </a:rPr>
              <a:t>http://moodle.org/</a:t>
            </a:r>
            <a:endParaRPr lang="en-US" sz="1400" dirty="0"/>
          </a:p>
        </p:txBody>
      </p:sp>
    </p:spTree>
    <p:extLst>
      <p:ext uri="{BB962C8B-B14F-4D97-AF65-F5344CB8AC3E}">
        <p14:creationId xmlns:p14="http://schemas.microsoft.com/office/powerpoint/2010/main" val="1441669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Moodle</a:t>
            </a:r>
            <a:r>
              <a:rPr lang="en-US" dirty="0" smtClean="0"/>
              <a:t> in K-12</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Moodle</a:t>
            </a:r>
            <a:r>
              <a:rPr lang="en-US" dirty="0" smtClean="0"/>
              <a:t> can be used in the K-12 environment. There is a forum dedicated specifically to this group of teachers.</a:t>
            </a:r>
          </a:p>
          <a:p>
            <a:r>
              <a:rPr lang="en-US" dirty="0" err="1" smtClean="0"/>
              <a:t>Moodle</a:t>
            </a:r>
            <a:r>
              <a:rPr lang="en-US" dirty="0" smtClean="0"/>
              <a:t> can be used in a variety of subjects: Math, Language Arts, Foreign Languages, Science, Social Studies, etc.</a:t>
            </a:r>
          </a:p>
          <a:p>
            <a:r>
              <a:rPr lang="en-US" dirty="0" err="1" smtClean="0"/>
              <a:t>Moodle</a:t>
            </a:r>
            <a:r>
              <a:rPr lang="en-US" dirty="0" smtClean="0"/>
              <a:t> also has a grading section. This allows for the teacher to give feedback or students to receive instant feedback in some situations.</a:t>
            </a:r>
          </a:p>
          <a:p>
            <a:endParaRPr lang="en-US" dirty="0" smtClean="0"/>
          </a:p>
          <a:p>
            <a:endParaRPr lang="en-US" dirty="0"/>
          </a:p>
        </p:txBody>
      </p:sp>
      <p:sp>
        <p:nvSpPr>
          <p:cNvPr id="5" name="Rectangle 4"/>
          <p:cNvSpPr/>
          <p:nvPr/>
        </p:nvSpPr>
        <p:spPr>
          <a:xfrm>
            <a:off x="4791066" y="5871649"/>
            <a:ext cx="3889737" cy="523220"/>
          </a:xfrm>
          <a:prstGeom prst="rect">
            <a:avLst/>
          </a:prstGeom>
        </p:spPr>
        <p:txBody>
          <a:bodyPr wrap="square">
            <a:spAutoFit/>
          </a:bodyPr>
          <a:lstStyle/>
          <a:p>
            <a:r>
              <a:rPr lang="en-US" sz="1400" dirty="0"/>
              <a:t>Moodle (</a:t>
            </a:r>
            <a:r>
              <a:rPr lang="en-US" sz="1400" dirty="0" err="1"/>
              <a:t>n.d.</a:t>
            </a:r>
            <a:r>
              <a:rPr lang="en-US" sz="1400" dirty="0"/>
              <a:t>) Retrieved from </a:t>
            </a:r>
            <a:r>
              <a:rPr lang="en-US" sz="1400" dirty="0">
                <a:hlinkClick r:id="rId3"/>
              </a:rPr>
              <a:t>http://moodle.org/</a:t>
            </a:r>
            <a:endParaRPr lang="en-US" sz="1400" dirty="0"/>
          </a:p>
        </p:txBody>
      </p:sp>
    </p:spTree>
    <p:extLst>
      <p:ext uri="{BB962C8B-B14F-4D97-AF65-F5344CB8AC3E}">
        <p14:creationId xmlns:p14="http://schemas.microsoft.com/office/powerpoint/2010/main" val="12501860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1364</TotalTime>
  <Words>2187</Words>
  <Application>Microsoft Macintosh PowerPoint</Application>
  <PresentationFormat>On-screen Show (4:3)</PresentationFormat>
  <Paragraphs>214</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Austin</vt:lpstr>
      <vt:lpstr>Online Learning Environment Comparison</vt:lpstr>
      <vt:lpstr>PowerPoint Presentation</vt:lpstr>
      <vt:lpstr>Basic Description of Online Learning Environments</vt:lpstr>
      <vt:lpstr>PowerPoint Presentation</vt:lpstr>
      <vt:lpstr>PowerPoint Presentation</vt:lpstr>
      <vt:lpstr>Ways to use Moodle</vt:lpstr>
      <vt:lpstr>Ways to use Moodle</vt:lpstr>
      <vt:lpstr>Moodle for Special Needs Students</vt:lpstr>
      <vt:lpstr>Moodle in K-12</vt:lpstr>
      <vt:lpstr>Student Communication</vt:lpstr>
      <vt:lpstr>Sharing Content</vt:lpstr>
      <vt:lpstr>Technology Skills Students Need</vt:lpstr>
      <vt:lpstr>School Town</vt:lpstr>
      <vt:lpstr>School Town</vt:lpstr>
      <vt:lpstr>Ways to use School Town</vt:lpstr>
      <vt:lpstr>Benefits of School Town</vt:lpstr>
      <vt:lpstr>Benefits of School Town</vt:lpstr>
      <vt:lpstr>Features for Teachers</vt:lpstr>
      <vt:lpstr>Features for Students</vt:lpstr>
      <vt:lpstr>Features for School Districts</vt:lpstr>
      <vt:lpstr>Requirements for Promoting Meaningful Learning</vt:lpstr>
      <vt:lpstr>Requirements for Promoting Meaningful Learning</vt:lpstr>
      <vt:lpstr>Promoting Meaningful Learning: Moodle</vt:lpstr>
      <vt:lpstr>Promoting Meaningful Learning: Moodle</vt:lpstr>
      <vt:lpstr>Promoting Meaningful Learning: School Town</vt:lpstr>
      <vt:lpstr>Promoting Meaningful Learning: School Town</vt:lpstr>
      <vt:lpstr>Attention to 21st Century Learning Skills</vt:lpstr>
      <vt:lpstr>Attention to 21st Century Learning Skills: Moodle </vt:lpstr>
      <vt:lpstr>Attention to 21st Century Learning Skills: Moodle </vt:lpstr>
      <vt:lpstr>Attention to 21st Century Learning Skills: School Town</vt:lpstr>
      <vt:lpstr>Attention to 21st Century Learning Skills: School Town</vt:lpstr>
      <vt:lpstr>Improved Learning Environment</vt:lpstr>
      <vt:lpstr>Improved Learning Environment</vt:lpstr>
      <vt:lpstr>Improved Learning Environments</vt:lpstr>
      <vt:lpstr>References</vt:lpstr>
      <vt:lpstr>References</vt:lpstr>
    </vt:vector>
  </TitlesOfParts>
  <Company>RHS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Learning Environment Comparison</dc:title>
  <dc:creator>Krogman Casey</dc:creator>
  <cp:lastModifiedBy>Krogman Casey</cp:lastModifiedBy>
  <cp:revision>48</cp:revision>
  <dcterms:created xsi:type="dcterms:W3CDTF">2011-08-05T18:19:19Z</dcterms:created>
  <dcterms:modified xsi:type="dcterms:W3CDTF">2013-04-18T21:46:32Z</dcterms:modified>
</cp:coreProperties>
</file>