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56" r:id="rId2"/>
    <p:sldId id="257" r:id="rId3"/>
    <p:sldId id="259" r:id="rId4"/>
    <p:sldId id="258" r:id="rId5"/>
    <p:sldId id="288" r:id="rId6"/>
    <p:sldId id="260" r:id="rId7"/>
    <p:sldId id="261" r:id="rId8"/>
    <p:sldId id="265" r:id="rId9"/>
    <p:sldId id="262" r:id="rId10"/>
    <p:sldId id="287" r:id="rId11"/>
    <p:sldId id="263" r:id="rId12"/>
    <p:sldId id="264" r:id="rId13"/>
    <p:sldId id="266" r:id="rId14"/>
    <p:sldId id="269" r:id="rId15"/>
    <p:sldId id="267" r:id="rId16"/>
    <p:sldId id="268" r:id="rId17"/>
    <p:sldId id="270" r:id="rId18"/>
    <p:sldId id="276" r:id="rId19"/>
    <p:sldId id="271" r:id="rId20"/>
    <p:sldId id="272" r:id="rId21"/>
    <p:sldId id="277" r:id="rId22"/>
    <p:sldId id="273" r:id="rId23"/>
    <p:sldId id="274" r:id="rId24"/>
    <p:sldId id="275" r:id="rId25"/>
    <p:sldId id="278" r:id="rId26"/>
    <p:sldId id="284" r:id="rId27"/>
    <p:sldId id="279" r:id="rId28"/>
    <p:sldId id="285" r:id="rId29"/>
    <p:sldId id="280"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sey Krogman" initials="CJK"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80833" autoAdjust="0"/>
  </p:normalViewPr>
  <p:slideViewPr>
    <p:cSldViewPr>
      <p:cViewPr varScale="1">
        <p:scale>
          <a:sx n="68" d="100"/>
          <a:sy n="68" d="100"/>
        </p:scale>
        <p:origin x="-936" y="-11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357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0C3AD6-01F0-400F-B9FB-3AF58AA93BE9}" type="datetimeFigureOut">
              <a:rPr lang="en-US" smtClean="0"/>
              <a:t>4/18/13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F82A3D-34BC-4031-97E9-E2C1BD5661CE}" type="slidenum">
              <a:rPr lang="en-US" smtClean="0"/>
              <a:t>‹#›</a:t>
            </a:fld>
            <a:endParaRPr lang="en-US"/>
          </a:p>
        </p:txBody>
      </p:sp>
    </p:spTree>
    <p:extLst>
      <p:ext uri="{BB962C8B-B14F-4D97-AF65-F5344CB8AC3E}">
        <p14:creationId xmlns:p14="http://schemas.microsoft.com/office/powerpoint/2010/main" val="904550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F82A3D-34BC-4031-97E9-E2C1BD5661CE}"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F82A3D-34BC-4031-97E9-E2C1BD5661CE}"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AB488A8-41FA-47C1-B2CA-DB46FD7B5B31}" type="datetimeFigureOut">
              <a:rPr lang="en-US" smtClean="0"/>
              <a:pPr/>
              <a:t>4/18/13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B94CAE1-A49D-4EB9-923E-015A89267A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B488A8-41FA-47C1-B2CA-DB46FD7B5B31}" type="datetimeFigureOut">
              <a:rPr lang="en-US" smtClean="0"/>
              <a:pPr/>
              <a:t>4/18/13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94CAE1-A49D-4EB9-923E-015A89267A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AB488A8-41FA-47C1-B2CA-DB46FD7B5B31}" type="datetimeFigureOut">
              <a:rPr lang="en-US" smtClean="0"/>
              <a:pPr/>
              <a:t>4/18/13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B94CAE1-A49D-4EB9-923E-015A89267A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AB488A8-41FA-47C1-B2CA-DB46FD7B5B31}" type="datetimeFigureOut">
              <a:rPr lang="en-US" smtClean="0"/>
              <a:pPr/>
              <a:t>4/18/13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B94CAE1-A49D-4EB9-923E-015A89267A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AB488A8-41FA-47C1-B2CA-DB46FD7B5B31}" type="datetimeFigureOut">
              <a:rPr lang="en-US" smtClean="0"/>
              <a:pPr/>
              <a:t>4/18/13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B94CAE1-A49D-4EB9-923E-015A89267A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B488A8-41FA-47C1-B2CA-DB46FD7B5B31}" type="datetimeFigureOut">
              <a:rPr lang="en-US" smtClean="0"/>
              <a:pPr/>
              <a:t>4/18/13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B94CAE1-A49D-4EB9-923E-015A89267A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AB488A8-41FA-47C1-B2CA-DB46FD7B5B31}" type="datetimeFigureOut">
              <a:rPr lang="en-US" smtClean="0"/>
              <a:pPr/>
              <a:t>4/18/13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B94CAE1-A49D-4EB9-923E-015A89267A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AB488A8-41FA-47C1-B2CA-DB46FD7B5B31}" type="datetimeFigureOut">
              <a:rPr lang="en-US" smtClean="0"/>
              <a:pPr/>
              <a:t>4/18/13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B94CAE1-A49D-4EB9-923E-015A89267A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AB488A8-41FA-47C1-B2CA-DB46FD7B5B31}" type="datetimeFigureOut">
              <a:rPr lang="en-US" smtClean="0"/>
              <a:pPr/>
              <a:t>4/18/13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7B94CAE1-A49D-4EB9-923E-015A89267A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B488A8-41FA-47C1-B2CA-DB46FD7B5B31}" type="datetimeFigureOut">
              <a:rPr lang="en-US" smtClean="0"/>
              <a:pPr/>
              <a:t>4/18/13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B94CAE1-A49D-4EB9-923E-015A89267A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AB488A8-41FA-47C1-B2CA-DB46FD7B5B31}" type="datetimeFigureOut">
              <a:rPr lang="en-US" smtClean="0"/>
              <a:pPr/>
              <a:t>4/18/13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B94CAE1-A49D-4EB9-923E-015A89267ACC}"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AB488A8-41FA-47C1-B2CA-DB46FD7B5B31}" type="datetimeFigureOut">
              <a:rPr lang="en-US" smtClean="0"/>
              <a:pPr/>
              <a:t>4/18/13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B94CAE1-A49D-4EB9-923E-015A89267A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Framework for Distance Education Policy</a:t>
            </a:r>
            <a:endParaRPr lang="en-US" dirty="0"/>
          </a:p>
        </p:txBody>
      </p:sp>
      <p:sp>
        <p:nvSpPr>
          <p:cNvPr id="3" name="Subtitle 2"/>
          <p:cNvSpPr>
            <a:spLocks noGrp="1"/>
          </p:cNvSpPr>
          <p:nvPr>
            <p:ph type="subTitle" idx="1"/>
          </p:nvPr>
        </p:nvSpPr>
        <p:spPr/>
        <p:txBody>
          <a:bodyPr/>
          <a:lstStyle/>
          <a:p>
            <a:r>
              <a:rPr lang="en-US" dirty="0" smtClean="0"/>
              <a:t>Casey Krogman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Fiscal (cont.)</a:t>
            </a:r>
            <a:endParaRPr lang="en-US" dirty="0"/>
          </a:p>
        </p:txBody>
      </p:sp>
      <p:graphicFrame>
        <p:nvGraphicFramePr>
          <p:cNvPr id="4" name="Content Placeholder 3"/>
          <p:cNvGraphicFramePr>
            <a:graphicFrameLocks noGrp="1"/>
          </p:cNvGraphicFramePr>
          <p:nvPr>
            <p:ph idx="1"/>
          </p:nvPr>
        </p:nvGraphicFramePr>
        <p:xfrm>
          <a:off x="457200" y="1143000"/>
          <a:ext cx="8001000" cy="4419600"/>
        </p:xfrm>
        <a:graphic>
          <a:graphicData uri="http://schemas.openxmlformats.org/drawingml/2006/table">
            <a:tbl>
              <a:tblPr firstRow="1" bandRow="1">
                <a:tableStyleId>{5C22544A-7EE6-4342-B048-85BDC9FD1C3A}</a:tableStyleId>
              </a:tblPr>
              <a:tblGrid>
                <a:gridCol w="2209800"/>
                <a:gridCol w="2743200"/>
                <a:gridCol w="3048000"/>
              </a:tblGrid>
              <a:tr h="578481">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3841119">
                <a:tc>
                  <a:txBody>
                    <a:bodyPr/>
                    <a:lstStyle/>
                    <a:p>
                      <a:r>
                        <a:rPr lang="en-US" dirty="0" smtClean="0"/>
                        <a:t>Special Fees</a:t>
                      </a:r>
                      <a:endParaRPr lang="en-US" dirty="0"/>
                    </a:p>
                  </a:txBody>
                  <a:tcPr/>
                </a:tc>
                <a:tc>
                  <a:txBody>
                    <a:bodyPr/>
                    <a:lstStyle/>
                    <a:p>
                      <a:r>
                        <a:rPr lang="en-US" sz="1600" dirty="0" smtClean="0"/>
                        <a:t>What types of items will students be expected to pay for outside of tuition?</a:t>
                      </a:r>
                      <a:endParaRPr lang="en-US" sz="1600" dirty="0"/>
                    </a:p>
                  </a:txBody>
                  <a:tcPr/>
                </a:tc>
                <a:tc>
                  <a:txBody>
                    <a:bodyPr/>
                    <a:lstStyle/>
                    <a:p>
                      <a:r>
                        <a:rPr lang="en-US" sz="1600" dirty="0" smtClean="0"/>
                        <a:t>Students are expected to pay for any costs outside of tuition-for</a:t>
                      </a:r>
                      <a:r>
                        <a:rPr lang="en-US" sz="1600" baseline="0" dirty="0" smtClean="0"/>
                        <a:t> example, if a calculator is required, the student must pay for it.  Also, should a textbook be required that is not provided by the school offering the course, the student must pay for it as well.</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822960"/>
          </a:xfrm>
        </p:spPr>
        <p:txBody>
          <a:bodyPr/>
          <a:lstStyle/>
          <a:p>
            <a:r>
              <a:rPr lang="en-US" dirty="0" smtClean="0"/>
              <a:t>Fiscal (cont.)</a:t>
            </a:r>
            <a:endParaRPr lang="en-US" dirty="0"/>
          </a:p>
        </p:txBody>
      </p:sp>
      <p:graphicFrame>
        <p:nvGraphicFramePr>
          <p:cNvPr id="4" name="Content Placeholder 3"/>
          <p:cNvGraphicFramePr>
            <a:graphicFrameLocks noGrp="1"/>
          </p:cNvGraphicFramePr>
          <p:nvPr>
            <p:ph idx="1"/>
          </p:nvPr>
        </p:nvGraphicFramePr>
        <p:xfrm>
          <a:off x="457200" y="1600200"/>
          <a:ext cx="8001000" cy="3321364"/>
        </p:xfrm>
        <a:graphic>
          <a:graphicData uri="http://schemas.openxmlformats.org/drawingml/2006/table">
            <a:tbl>
              <a:tblPr firstRow="1" bandRow="1">
                <a:tableStyleId>{5C22544A-7EE6-4342-B048-85BDC9FD1C3A}</a:tableStyleId>
              </a:tblPr>
              <a:tblGrid>
                <a:gridCol w="2667000"/>
                <a:gridCol w="2667000"/>
                <a:gridCol w="2667000"/>
              </a:tblGrid>
              <a:tr h="820090">
                <a:tc>
                  <a:txBody>
                    <a:bodyPr/>
                    <a:lstStyle/>
                    <a:p>
                      <a:r>
                        <a:rPr lang="en-US" dirty="0" smtClean="0"/>
                        <a:t>Sub-category</a:t>
                      </a:r>
                      <a:endParaRPr lang="en-US" dirty="0"/>
                    </a:p>
                  </a:txBody>
                  <a:tcPr/>
                </a:tc>
                <a:tc>
                  <a:txBody>
                    <a:bodyPr/>
                    <a:lstStyle/>
                    <a:p>
                      <a:r>
                        <a:rPr lang="en-US" dirty="0" smtClean="0"/>
                        <a:t>Description of Area</a:t>
                      </a:r>
                      <a:endParaRPr lang="en-US" dirty="0"/>
                    </a:p>
                  </a:txBody>
                  <a:tcPr/>
                </a:tc>
                <a:tc>
                  <a:txBody>
                    <a:bodyPr/>
                    <a:lstStyle/>
                    <a:p>
                      <a:r>
                        <a:rPr lang="en-US" dirty="0" smtClean="0"/>
                        <a:t>Example</a:t>
                      </a:r>
                      <a:r>
                        <a:rPr lang="en-US" baseline="0" dirty="0" smtClean="0"/>
                        <a:t> of wording</a:t>
                      </a:r>
                      <a:endParaRPr lang="en-US" dirty="0"/>
                    </a:p>
                  </a:txBody>
                  <a:tcPr/>
                </a:tc>
              </a:tr>
              <a:tr h="1250637">
                <a:tc>
                  <a:txBody>
                    <a:bodyPr/>
                    <a:lstStyle/>
                    <a:p>
                      <a:r>
                        <a:rPr lang="en-US" dirty="0" smtClean="0"/>
                        <a:t>Admission Policies</a:t>
                      </a:r>
                      <a:endParaRPr lang="en-US" dirty="0"/>
                    </a:p>
                  </a:txBody>
                  <a:tcPr/>
                </a:tc>
                <a:tc>
                  <a:txBody>
                    <a:bodyPr/>
                    <a:lstStyle/>
                    <a:p>
                      <a:endParaRPr lang="en-US" dirty="0"/>
                    </a:p>
                  </a:txBody>
                  <a:tcPr/>
                </a:tc>
                <a:tc>
                  <a:txBody>
                    <a:bodyPr/>
                    <a:lstStyle/>
                    <a:p>
                      <a:endParaRPr lang="en-US"/>
                    </a:p>
                  </a:txBody>
                  <a:tcPr/>
                </a:tc>
              </a:tr>
              <a:tr h="1250637">
                <a:tc>
                  <a:txBody>
                    <a:bodyPr/>
                    <a:lstStyle/>
                    <a:p>
                      <a:r>
                        <a:rPr lang="en-US" dirty="0" smtClean="0"/>
                        <a:t>Grading</a:t>
                      </a:r>
                      <a:r>
                        <a:rPr lang="en-US" baseline="0" dirty="0" smtClean="0"/>
                        <a:t> Policies</a:t>
                      </a:r>
                      <a:endParaRPr lang="en-US" dirty="0"/>
                    </a:p>
                  </a:txBody>
                  <a:tcPr/>
                </a:tc>
                <a:tc>
                  <a:txBody>
                    <a:bodyPr/>
                    <a:lstStyle/>
                    <a:p>
                      <a:endParaRPr lang="en-US" dirty="0"/>
                    </a:p>
                  </a:txBody>
                  <a:tcPr/>
                </a:tc>
                <a:tc>
                  <a:txBody>
                    <a:bodyPr/>
                    <a:lstStyle/>
                    <a:p>
                      <a:endParaRPr lang="en-US" dirty="0"/>
                    </a:p>
                  </a:txBody>
                  <a:tcPr/>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172524493"/>
              </p:ext>
            </p:extLst>
          </p:nvPr>
        </p:nvGraphicFramePr>
        <p:xfrm>
          <a:off x="457200" y="1295399"/>
          <a:ext cx="8001000" cy="4572001"/>
        </p:xfrm>
        <a:graphic>
          <a:graphicData uri="http://schemas.openxmlformats.org/drawingml/2006/table">
            <a:tbl>
              <a:tblPr firstRow="1" bandRow="1">
                <a:tableStyleId>{5C22544A-7EE6-4342-B048-85BDC9FD1C3A}</a:tableStyleId>
              </a:tblPr>
              <a:tblGrid>
                <a:gridCol w="2667000"/>
                <a:gridCol w="2590800"/>
                <a:gridCol w="2743200"/>
              </a:tblGrid>
              <a:tr h="444985">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a:t>
                      </a:r>
                      <a:r>
                        <a:rPr lang="en-US" baseline="0" smtClean="0"/>
                        <a:t>of wording</a:t>
                      </a:r>
                      <a:endParaRPr lang="en-US"/>
                    </a:p>
                  </a:txBody>
                  <a:tcPr/>
                </a:tc>
              </a:tr>
              <a:tr h="1720608">
                <a:tc>
                  <a:txBody>
                    <a:bodyPr/>
                    <a:lstStyle/>
                    <a:p>
                      <a:r>
                        <a:rPr lang="en-US" dirty="0" smtClean="0"/>
                        <a:t>Administrative Costs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What are the expected costs to the district to offer distance classes as an option for</a:t>
                      </a:r>
                      <a:r>
                        <a:rPr lang="en-US" sz="1600" baseline="0" dirty="0" smtClean="0"/>
                        <a:t> students?</a:t>
                      </a:r>
                      <a:endParaRPr lang="en-US" sz="1600" dirty="0" smtClean="0"/>
                    </a:p>
                  </a:txBody>
                  <a:tcPr/>
                </a:tc>
                <a:tc>
                  <a:txBody>
                    <a:bodyPr/>
                    <a:lstStyle/>
                    <a:p>
                      <a:r>
                        <a:rPr lang="en-US" sz="1600" dirty="0" smtClean="0"/>
                        <a:t>The district will pay course</a:t>
                      </a:r>
                      <a:r>
                        <a:rPr lang="en-US" sz="1600" baseline="0" dirty="0" smtClean="0"/>
                        <a:t> fees for students who choose to take DDN courses or classes through SDVHS.</a:t>
                      </a:r>
                      <a:endParaRPr lang="en-US" sz="1600" dirty="0"/>
                    </a:p>
                  </a:txBody>
                  <a:tcPr/>
                </a:tc>
              </a:tr>
              <a:tr h="2406408">
                <a:tc>
                  <a:txBody>
                    <a:bodyPr/>
                    <a:lstStyle/>
                    <a:p>
                      <a:r>
                        <a:rPr lang="en-US" dirty="0" smtClean="0"/>
                        <a:t>Telecommunication Costs</a:t>
                      </a:r>
                      <a:endParaRPr lang="en-US" dirty="0"/>
                    </a:p>
                  </a:txBody>
                  <a:tcPr/>
                </a:tc>
                <a:tc>
                  <a:txBody>
                    <a:bodyPr/>
                    <a:lstStyle/>
                    <a:p>
                      <a:r>
                        <a:rPr lang="en-US" sz="1600" dirty="0" smtClean="0"/>
                        <a:t>What can the district expect to spend to provide courses</a:t>
                      </a:r>
                      <a:r>
                        <a:rPr lang="en-US" sz="1600" baseline="0" dirty="0" smtClean="0"/>
                        <a:t> using the internet?</a:t>
                      </a:r>
                      <a:endParaRPr lang="en-US" sz="1600" dirty="0"/>
                    </a:p>
                  </a:txBody>
                  <a:tcPr/>
                </a:tc>
                <a:tc>
                  <a:txBody>
                    <a:bodyPr/>
                    <a:lstStyle/>
                    <a:p>
                      <a:r>
                        <a:rPr lang="en-US" sz="1600" dirty="0" smtClean="0"/>
                        <a:t>The district will provide standard internet access to all students choosing to take distance courses.  The cost of internet access is already accounted for in the district budget.</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en-US" dirty="0" smtClean="0"/>
              <a:t>Geographic</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8036024"/>
              </p:ext>
            </p:extLst>
          </p:nvPr>
        </p:nvGraphicFramePr>
        <p:xfrm>
          <a:off x="457200" y="1219200"/>
          <a:ext cx="8001000" cy="4339764"/>
        </p:xfrm>
        <a:graphic>
          <a:graphicData uri="http://schemas.openxmlformats.org/drawingml/2006/table">
            <a:tbl>
              <a:tblPr firstRow="1" bandRow="1">
                <a:tableStyleId>{5C22544A-7EE6-4342-B048-85BDC9FD1C3A}</a:tableStyleId>
              </a:tblPr>
              <a:tblGrid>
                <a:gridCol w="2362200"/>
                <a:gridCol w="2438400"/>
                <a:gridCol w="3200400"/>
              </a:tblGrid>
              <a:tr h="457200">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941282">
                <a:tc>
                  <a:txBody>
                    <a:bodyPr/>
                    <a:lstStyle/>
                    <a:p>
                      <a:r>
                        <a:rPr lang="en-US" dirty="0" smtClean="0"/>
                        <a:t>In-district vs. Out-of-District</a:t>
                      </a:r>
                      <a:endParaRPr lang="en-US" dirty="0"/>
                    </a:p>
                  </a:txBody>
                  <a:tcPr/>
                </a:tc>
                <a:tc>
                  <a:txBody>
                    <a:bodyPr/>
                    <a:lstStyle/>
                    <a:p>
                      <a:r>
                        <a:rPr lang="en-US" sz="1600" dirty="0" smtClean="0"/>
                        <a:t>Where may the host schools be located?</a:t>
                      </a:r>
                      <a:endParaRPr lang="en-US" sz="1600" dirty="0"/>
                    </a:p>
                  </a:txBody>
                  <a:tcPr/>
                </a:tc>
                <a:tc>
                  <a:txBody>
                    <a:bodyPr/>
                    <a:lstStyle/>
                    <a:p>
                      <a:r>
                        <a:rPr lang="en-US" sz="1600" dirty="0" smtClean="0"/>
                        <a:t>Students may take courses from schools offering</a:t>
                      </a:r>
                      <a:r>
                        <a:rPr lang="en-US" sz="1600" baseline="0" dirty="0" smtClean="0"/>
                        <a:t> distance education courses regardless of the distance from the district as long as the host school is accredited.</a:t>
                      </a:r>
                      <a:endParaRPr lang="en-US" sz="1600" dirty="0"/>
                    </a:p>
                  </a:txBody>
                  <a:tcPr/>
                </a:tc>
              </a:tr>
              <a:tr h="1941282">
                <a:tc>
                  <a:txBody>
                    <a:bodyPr/>
                    <a:lstStyle/>
                    <a:p>
                      <a:r>
                        <a:rPr lang="en-US" dirty="0" smtClean="0"/>
                        <a:t>Consortia Agreements</a:t>
                      </a:r>
                      <a:endParaRPr lang="en-US" dirty="0"/>
                    </a:p>
                  </a:txBody>
                  <a:tcPr/>
                </a:tc>
                <a:tc>
                  <a:txBody>
                    <a:bodyPr/>
                    <a:lstStyle/>
                    <a:p>
                      <a:r>
                        <a:rPr lang="en-US" sz="1600" dirty="0" smtClean="0"/>
                        <a:t>Is</a:t>
                      </a:r>
                      <a:r>
                        <a:rPr lang="en-US" sz="1600" baseline="0" dirty="0" smtClean="0"/>
                        <a:t> the district allowed to enter agreements with host schools to provide for distance education courses?</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The district</a:t>
                      </a:r>
                      <a:r>
                        <a:rPr lang="en-US" sz="1600" baseline="0" dirty="0" smtClean="0"/>
                        <a:t> may enter into distance learning agreements with other schools  so long as the school is within the state and is accredited.</a:t>
                      </a:r>
                      <a:endParaRPr lang="en-US" sz="1600" dirty="0" smtClean="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en-US" dirty="0" smtClean="0"/>
              <a:t>Governance</a:t>
            </a:r>
            <a:endParaRPr lang="en-US" dirty="0"/>
          </a:p>
        </p:txBody>
      </p:sp>
      <p:graphicFrame>
        <p:nvGraphicFramePr>
          <p:cNvPr id="4" name="Content Placeholder 3"/>
          <p:cNvGraphicFramePr>
            <a:graphicFrameLocks noGrp="1"/>
          </p:cNvGraphicFramePr>
          <p:nvPr>
            <p:ph idx="1"/>
          </p:nvPr>
        </p:nvGraphicFramePr>
        <p:xfrm>
          <a:off x="457200" y="1295400"/>
          <a:ext cx="8001000" cy="5277619"/>
        </p:xfrm>
        <a:graphic>
          <a:graphicData uri="http://schemas.openxmlformats.org/drawingml/2006/table">
            <a:tbl>
              <a:tblPr firstRow="1" bandRow="1">
                <a:tableStyleId>{5C22544A-7EE6-4342-B048-85BDC9FD1C3A}</a:tableStyleId>
              </a:tblPr>
              <a:tblGrid>
                <a:gridCol w="2057400"/>
                <a:gridCol w="2438400"/>
                <a:gridCol w="3505200"/>
              </a:tblGrid>
              <a:tr h="497798">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427021">
                <a:tc>
                  <a:txBody>
                    <a:bodyPr/>
                    <a:lstStyle/>
                    <a:p>
                      <a:r>
                        <a:rPr lang="en-US" dirty="0" smtClean="0"/>
                        <a:t>Board Oversight</a:t>
                      </a:r>
                      <a:endParaRPr lang="en-US" dirty="0"/>
                    </a:p>
                  </a:txBody>
                  <a:tcPr/>
                </a:tc>
                <a:tc>
                  <a:txBody>
                    <a:bodyPr/>
                    <a:lstStyle/>
                    <a:p>
                      <a:r>
                        <a:rPr lang="en-US" sz="1600" dirty="0" smtClean="0"/>
                        <a:t>How will the school board oversee</a:t>
                      </a:r>
                      <a:r>
                        <a:rPr lang="en-US" sz="1600" baseline="0" dirty="0" smtClean="0"/>
                        <a:t> distance classes offered in the district?</a:t>
                      </a:r>
                      <a:endParaRPr lang="en-US" sz="1600" dirty="0"/>
                    </a:p>
                  </a:txBody>
                  <a:tcPr/>
                </a:tc>
                <a:tc>
                  <a:txBody>
                    <a:bodyPr/>
                    <a:lstStyle/>
                    <a:p>
                      <a:r>
                        <a:rPr lang="en-US" sz="1600" dirty="0" smtClean="0"/>
                        <a:t>The school board will hear reports</a:t>
                      </a:r>
                      <a:r>
                        <a:rPr lang="en-US" sz="1600" baseline="0" dirty="0" smtClean="0"/>
                        <a:t> from supervising teachers and students taking distance classes at the end of every 9 weeks.</a:t>
                      </a:r>
                      <a:endParaRPr lang="en-US" sz="1600" dirty="0"/>
                    </a:p>
                  </a:txBody>
                  <a:tcPr/>
                </a:tc>
              </a:tr>
              <a:tr h="1361690">
                <a:tc>
                  <a:txBody>
                    <a:bodyPr/>
                    <a:lstStyle/>
                    <a:p>
                      <a:r>
                        <a:rPr lang="en-US" dirty="0" smtClean="0"/>
                        <a:t>Consortia Contracts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What type of agreements would the district need to enter into in</a:t>
                      </a:r>
                      <a:r>
                        <a:rPr lang="en-US" sz="1600" baseline="0" dirty="0" smtClean="0"/>
                        <a:t> order to provide online courses?</a:t>
                      </a:r>
                      <a:endParaRPr lang="en-US" sz="1600" dirty="0" smtClean="0"/>
                    </a:p>
                  </a:txBody>
                  <a:tcPr/>
                </a:tc>
                <a:tc>
                  <a:txBody>
                    <a:bodyPr/>
                    <a:lstStyle/>
                    <a:p>
                      <a:r>
                        <a:rPr lang="en-US" sz="1600" dirty="0" smtClean="0"/>
                        <a:t>The district would enter into</a:t>
                      </a:r>
                      <a:r>
                        <a:rPr lang="en-US" sz="1600" baseline="0" dirty="0" smtClean="0"/>
                        <a:t> an agreement with the host schools to accept student credits from schools that are approved by the state board of education or SD Board of Regents.</a:t>
                      </a:r>
                      <a:endParaRPr lang="en-US" sz="1600" dirty="0"/>
                    </a:p>
                  </a:txBody>
                  <a:tcPr/>
                </a:tc>
              </a:tr>
              <a:tr h="1361690">
                <a:tc>
                  <a:txBody>
                    <a:bodyPr/>
                    <a:lstStyle/>
                    <a:p>
                      <a:r>
                        <a:rPr lang="en-US" dirty="0" smtClean="0"/>
                        <a:t>Provider Contracts</a:t>
                      </a:r>
                      <a:endParaRPr lang="en-US" dirty="0"/>
                    </a:p>
                  </a:txBody>
                  <a:tcPr/>
                </a:tc>
                <a:tc>
                  <a:txBody>
                    <a:bodyPr/>
                    <a:lstStyle/>
                    <a:p>
                      <a:r>
                        <a:rPr lang="en-US" sz="1600" dirty="0" smtClean="0"/>
                        <a:t>What</a:t>
                      </a:r>
                      <a:r>
                        <a:rPr lang="en-US" sz="1600" baseline="0" dirty="0" smtClean="0"/>
                        <a:t> services are expected from the provider of the course?</a:t>
                      </a:r>
                      <a:endParaRPr lang="en-US" sz="1600" dirty="0"/>
                    </a:p>
                  </a:txBody>
                  <a:tcPr/>
                </a:tc>
                <a:tc>
                  <a:txBody>
                    <a:bodyPr/>
                    <a:lstStyle/>
                    <a:p>
                      <a:r>
                        <a:rPr lang="en-US" sz="1600" dirty="0" smtClean="0"/>
                        <a:t>The host school is expected to maintain current</a:t>
                      </a:r>
                      <a:r>
                        <a:rPr lang="en-US" sz="1600" baseline="0" dirty="0" smtClean="0"/>
                        <a:t> grades that are accessible to students and maintain a syllabus and curriculum that meets state standards.  The host school is also expected to provide textbooks if reasonably able.</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Policies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822960"/>
          </a:xfrm>
        </p:spPr>
        <p:txBody>
          <a:bodyPr/>
          <a:lstStyle/>
          <a:p>
            <a:r>
              <a:rPr lang="en-US" dirty="0" smtClean="0"/>
              <a:t>Compensation</a:t>
            </a:r>
            <a:endParaRPr lang="en-US" dirty="0"/>
          </a:p>
        </p:txBody>
      </p:sp>
      <p:graphicFrame>
        <p:nvGraphicFramePr>
          <p:cNvPr id="4" name="Content Placeholder 3"/>
          <p:cNvGraphicFramePr>
            <a:graphicFrameLocks noGrp="1"/>
          </p:cNvGraphicFramePr>
          <p:nvPr>
            <p:ph idx="1"/>
          </p:nvPr>
        </p:nvGraphicFramePr>
        <p:xfrm>
          <a:off x="457200" y="1219199"/>
          <a:ext cx="8001000" cy="3878094"/>
        </p:xfrm>
        <a:graphic>
          <a:graphicData uri="http://schemas.openxmlformats.org/drawingml/2006/table">
            <a:tbl>
              <a:tblPr firstRow="1" bandRow="1">
                <a:tableStyleId>{5C22544A-7EE6-4342-B048-85BDC9FD1C3A}</a:tableStyleId>
              </a:tblPr>
              <a:tblGrid>
                <a:gridCol w="2514600"/>
                <a:gridCol w="2286000"/>
                <a:gridCol w="3200400"/>
              </a:tblGrid>
              <a:tr h="533401">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3344693">
                <a:tc>
                  <a:txBody>
                    <a:bodyPr/>
                    <a:lstStyle/>
                    <a:p>
                      <a:r>
                        <a:rPr lang="en-US" dirty="0" smtClean="0"/>
                        <a:t>Overload Compensation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How will teachers</a:t>
                      </a:r>
                      <a:r>
                        <a:rPr lang="en-US" sz="1600" baseline="0" dirty="0" smtClean="0"/>
                        <a:t> asked to supervise a distance class be compensated for their supervision?  Teachers who choose to create an online course?</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Compensation for supervising an</a:t>
                      </a:r>
                      <a:r>
                        <a:rPr lang="en-US" sz="1600" baseline="0" dirty="0" smtClean="0"/>
                        <a:t> online class will be decided on a case by case basis based on the number of students enrolled in the class and the level of the course.  Teachers who choose to offer a distance course will receive a one-time stipend to create the course and an annual salary bonus of $200 per student enrolled in the distance course.</a:t>
                      </a:r>
                      <a:endParaRPr lang="en-US" sz="1600" dirty="0" smtClean="0"/>
                    </a:p>
                    <a:p>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990600"/>
          </a:xfrm>
        </p:spPr>
        <p:txBody>
          <a:bodyPr/>
          <a:lstStyle/>
          <a:p>
            <a:r>
              <a:rPr lang="en-US" dirty="0" smtClean="0"/>
              <a:t>Evaluation</a:t>
            </a:r>
            <a:endParaRPr lang="en-US" dirty="0"/>
          </a:p>
        </p:txBody>
      </p:sp>
      <p:graphicFrame>
        <p:nvGraphicFramePr>
          <p:cNvPr id="4" name="Content Placeholder 3"/>
          <p:cNvGraphicFramePr>
            <a:graphicFrameLocks noGrp="1"/>
          </p:cNvGraphicFramePr>
          <p:nvPr>
            <p:ph idx="1"/>
          </p:nvPr>
        </p:nvGraphicFramePr>
        <p:xfrm>
          <a:off x="457200" y="1143000"/>
          <a:ext cx="8001000" cy="5593684"/>
        </p:xfrm>
        <a:graphic>
          <a:graphicData uri="http://schemas.openxmlformats.org/drawingml/2006/table">
            <a:tbl>
              <a:tblPr firstRow="1" bandRow="1">
                <a:tableStyleId>{5C22544A-7EE6-4342-B048-85BDC9FD1C3A}</a:tableStyleId>
              </a:tblPr>
              <a:tblGrid>
                <a:gridCol w="2133600"/>
                <a:gridCol w="2514600"/>
                <a:gridCol w="3352800"/>
              </a:tblGrid>
              <a:tr h="381000">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2439005">
                <a:tc>
                  <a:txBody>
                    <a:bodyPr/>
                    <a:lstStyle/>
                    <a:p>
                      <a:r>
                        <a:rPr lang="en-US" dirty="0" smtClean="0"/>
                        <a:t>Course Evaluation</a:t>
                      </a:r>
                      <a:endParaRPr lang="en-US" dirty="0"/>
                    </a:p>
                  </a:txBody>
                  <a:tcPr/>
                </a:tc>
                <a:tc>
                  <a:txBody>
                    <a:bodyPr/>
                    <a:lstStyle/>
                    <a:p>
                      <a:r>
                        <a:rPr lang="en-US" sz="1600" dirty="0" smtClean="0"/>
                        <a:t>How will courses created by faculty on staff be evaluated?</a:t>
                      </a:r>
                      <a:endParaRPr lang="en-US" sz="1600" dirty="0"/>
                    </a:p>
                  </a:txBody>
                  <a:tcPr/>
                </a:tc>
                <a:tc>
                  <a:txBody>
                    <a:bodyPr/>
                    <a:lstStyle/>
                    <a:p>
                      <a:r>
                        <a:rPr lang="en-US" sz="1600" dirty="0" smtClean="0"/>
                        <a:t>Courses created by faculty will be evaluated</a:t>
                      </a:r>
                      <a:r>
                        <a:rPr lang="en-US" sz="1600" baseline="0" dirty="0" smtClean="0"/>
                        <a:t> by a committee of 3-4 other instructors based on the content standards and the success rate of students in and out of the district.</a:t>
                      </a:r>
                      <a:endParaRPr lang="en-US" sz="1600" dirty="0"/>
                    </a:p>
                  </a:txBody>
                  <a:tcPr/>
                </a:tc>
              </a:tr>
              <a:tr h="1729380">
                <a:tc>
                  <a:txBody>
                    <a:bodyPr/>
                    <a:lstStyle/>
                    <a:p>
                      <a:r>
                        <a:rPr lang="en-US" dirty="0" smtClean="0"/>
                        <a:t>Promotional and Contract</a:t>
                      </a:r>
                      <a:endParaRPr lang="en-US" dirty="0"/>
                    </a:p>
                  </a:txBody>
                  <a:tcPr/>
                </a:tc>
                <a:tc>
                  <a:txBody>
                    <a:bodyPr/>
                    <a:lstStyle/>
                    <a:p>
                      <a:r>
                        <a:rPr lang="en-US" sz="1600" dirty="0" smtClean="0"/>
                        <a:t>Are teachers required by</a:t>
                      </a:r>
                      <a:r>
                        <a:rPr lang="en-US" sz="1600" baseline="0" dirty="0" smtClean="0"/>
                        <a:t> their contract to create and maintain any kind of distance course?</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Faculty</a:t>
                      </a:r>
                      <a:r>
                        <a:rPr lang="en-US" sz="1600" baseline="0" dirty="0" smtClean="0"/>
                        <a:t> under contract will not be required to create a distance course</a:t>
                      </a:r>
                      <a:r>
                        <a:rPr lang="en-US" sz="1600" baseline="0" dirty="0"/>
                        <a:t> </a:t>
                      </a:r>
                      <a:r>
                        <a:rPr lang="en-US" sz="1600" baseline="0" dirty="0" smtClean="0"/>
                        <a:t>without their express agreement however, it shall be made known that there is a salary increase possible.  Instructors choosing to create an online course will have that course considered in their schedule and receive a class period a day to work on it accordingly.</a:t>
                      </a:r>
                      <a:endParaRPr lang="en-US" sz="1600" dirty="0" smtClean="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685800"/>
          </a:xfrm>
        </p:spPr>
        <p:txBody>
          <a:bodyPr/>
          <a:lstStyle/>
          <a:p>
            <a:r>
              <a:rPr lang="en-US" dirty="0" smtClean="0"/>
              <a:t>Support</a:t>
            </a:r>
            <a:endParaRPr lang="en-US" dirty="0"/>
          </a:p>
        </p:txBody>
      </p:sp>
      <p:graphicFrame>
        <p:nvGraphicFramePr>
          <p:cNvPr id="4" name="Content Placeholder 3"/>
          <p:cNvGraphicFramePr>
            <a:graphicFrameLocks noGrp="1"/>
          </p:cNvGraphicFramePr>
          <p:nvPr>
            <p:ph idx="1"/>
          </p:nvPr>
        </p:nvGraphicFramePr>
        <p:xfrm>
          <a:off x="457200" y="914400"/>
          <a:ext cx="8001000" cy="4927373"/>
        </p:xfrm>
        <a:graphic>
          <a:graphicData uri="http://schemas.openxmlformats.org/drawingml/2006/table">
            <a:tbl>
              <a:tblPr firstRow="1" bandRow="1">
                <a:tableStyleId>{5C22544A-7EE6-4342-B048-85BDC9FD1C3A}</a:tableStyleId>
              </a:tblPr>
              <a:tblGrid>
                <a:gridCol w="1905000"/>
                <a:gridCol w="2286000"/>
                <a:gridCol w="3810000"/>
              </a:tblGrid>
              <a:tr h="381000">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402394">
                <a:tc>
                  <a:txBody>
                    <a:bodyPr/>
                    <a:lstStyle/>
                    <a:p>
                      <a:r>
                        <a:rPr lang="en-US" dirty="0" smtClean="0"/>
                        <a:t>Staff Development/</a:t>
                      </a:r>
                    </a:p>
                    <a:p>
                      <a:r>
                        <a:rPr lang="en-US" dirty="0" smtClean="0"/>
                        <a:t>Training</a:t>
                      </a:r>
                      <a:endParaRPr lang="en-US" dirty="0"/>
                    </a:p>
                  </a:txBody>
                  <a:tcPr/>
                </a:tc>
                <a:tc>
                  <a:txBody>
                    <a:bodyPr/>
                    <a:lstStyle/>
                    <a:p>
                      <a:r>
                        <a:rPr lang="en-US" sz="1600" dirty="0" smtClean="0"/>
                        <a:t>What type of training will</a:t>
                      </a:r>
                      <a:r>
                        <a:rPr lang="en-US" sz="1600" baseline="0" dirty="0" smtClean="0"/>
                        <a:t> the faculty and staff overseeing the distance education courses receive? Teachers who choose to offer a distance course?</a:t>
                      </a:r>
                      <a:endParaRPr lang="en-US" sz="1600" dirty="0"/>
                    </a:p>
                  </a:txBody>
                  <a:tcPr/>
                </a:tc>
                <a:tc>
                  <a:txBody>
                    <a:bodyPr/>
                    <a:lstStyle/>
                    <a:p>
                      <a:r>
                        <a:rPr lang="en-US" sz="1600" dirty="0" smtClean="0"/>
                        <a:t>The faculty</a:t>
                      </a:r>
                      <a:r>
                        <a:rPr lang="en-US" sz="1600" baseline="0" dirty="0" smtClean="0"/>
                        <a:t> and staff supervisors will receive training in the course management system as needed.  Teachers who choose to offer an online course will be offered the opportunity to attend trainings on the use of a course management system of their choice or the district may ask an expert to train a faculty member in the use of a course management system.</a:t>
                      </a:r>
                      <a:endParaRPr lang="en-US" sz="1600" dirty="0"/>
                    </a:p>
                  </a:txBody>
                  <a:tcPr/>
                </a:tc>
              </a:tr>
              <a:tr h="2016534">
                <a:tc>
                  <a:txBody>
                    <a:bodyPr/>
                    <a:lstStyle/>
                    <a:p>
                      <a:r>
                        <a:rPr lang="en-US" dirty="0" smtClean="0"/>
                        <a:t>Local Facilitators</a:t>
                      </a:r>
                      <a:endParaRPr lang="en-US" dirty="0"/>
                    </a:p>
                  </a:txBody>
                  <a:tcPr/>
                </a:tc>
                <a:tc>
                  <a:txBody>
                    <a:bodyPr/>
                    <a:lstStyle/>
                    <a:p>
                      <a:r>
                        <a:rPr lang="en-US" sz="1600" dirty="0" smtClean="0"/>
                        <a:t>Who will oversee the course onsite?</a:t>
                      </a:r>
                      <a:endParaRPr lang="en-US" sz="1600" dirty="0"/>
                    </a:p>
                  </a:txBody>
                  <a:tcPr/>
                </a:tc>
                <a:tc>
                  <a:txBody>
                    <a:bodyPr/>
                    <a:lstStyle/>
                    <a:p>
                      <a:r>
                        <a:rPr lang="en-US" sz="1600" dirty="0" smtClean="0"/>
                        <a:t>Depending</a:t>
                      </a:r>
                      <a:r>
                        <a:rPr lang="en-US" sz="1600" baseline="0" dirty="0" smtClean="0"/>
                        <a:t> upon the number of students enrolled in a particular class, an additional aide may be employed to oversee the class.  A content area teacher will also be assigned as a mentor/advisor for the students in the course.</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policies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rmAutofit fontScale="90000"/>
          </a:bodyPr>
          <a:lstStyle/>
          <a:p>
            <a:r>
              <a:rPr lang="en-US" dirty="0" smtClean="0"/>
              <a:t>Intellectual Property/Copyright</a:t>
            </a:r>
            <a:endParaRPr lang="en-US" dirty="0"/>
          </a:p>
        </p:txBody>
      </p:sp>
      <p:graphicFrame>
        <p:nvGraphicFramePr>
          <p:cNvPr id="4" name="Content Placeholder 3"/>
          <p:cNvGraphicFramePr>
            <a:graphicFrameLocks noGrp="1"/>
          </p:cNvGraphicFramePr>
          <p:nvPr>
            <p:ph idx="1"/>
          </p:nvPr>
        </p:nvGraphicFramePr>
        <p:xfrm>
          <a:off x="457200" y="1447800"/>
          <a:ext cx="8001000" cy="4628778"/>
        </p:xfrm>
        <a:graphic>
          <a:graphicData uri="http://schemas.openxmlformats.org/drawingml/2006/table">
            <a:tbl>
              <a:tblPr firstRow="1" bandRow="1">
                <a:tableStyleId>{5C22544A-7EE6-4342-B048-85BDC9FD1C3A}</a:tableStyleId>
              </a:tblPr>
              <a:tblGrid>
                <a:gridCol w="1981200"/>
                <a:gridCol w="2209800"/>
                <a:gridCol w="3810000"/>
              </a:tblGrid>
              <a:tr h="635898">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739451">
                <a:tc>
                  <a:txBody>
                    <a:bodyPr/>
                    <a:lstStyle/>
                    <a:p>
                      <a:r>
                        <a:rPr lang="en-US" dirty="0" smtClean="0"/>
                        <a:t>Copyright/Fair use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How will violations of </a:t>
                      </a:r>
                      <a:r>
                        <a:rPr lang="en-US" sz="1600" baseline="0" dirty="0"/>
                        <a:t> </a:t>
                      </a:r>
                      <a:r>
                        <a:rPr lang="en-US" sz="1600" baseline="0" dirty="0" smtClean="0"/>
                        <a:t>copyright law or fair use guidelines be handled within the district?</a:t>
                      </a:r>
                      <a:endParaRPr lang="en-US" sz="1600" dirty="0" smtClean="0"/>
                    </a:p>
                  </a:txBody>
                  <a:tcPr/>
                </a:tc>
                <a:tc>
                  <a:txBody>
                    <a:bodyPr/>
                    <a:lstStyle/>
                    <a:p>
                      <a:r>
                        <a:rPr lang="en-US" sz="1600" dirty="0" smtClean="0"/>
                        <a:t>Copyright law</a:t>
                      </a:r>
                      <a:r>
                        <a:rPr lang="en-US" sz="1600" baseline="0" dirty="0" smtClean="0"/>
                        <a:t> and fair use guideline infringement will </a:t>
                      </a:r>
                      <a:r>
                        <a:rPr lang="en-US" sz="1600" b="1" baseline="0" dirty="0" smtClean="0"/>
                        <a:t>NOT</a:t>
                      </a:r>
                      <a:r>
                        <a:rPr lang="en-US" sz="1600" baseline="0" dirty="0" smtClean="0"/>
                        <a:t> be tolerated.</a:t>
                      </a:r>
                      <a:endParaRPr lang="en-US" sz="1600" dirty="0" smtClean="0"/>
                    </a:p>
                    <a:p>
                      <a:r>
                        <a:rPr lang="en-US" sz="1600" dirty="0" smtClean="0"/>
                        <a:t>First violation: students who are found to be in violation of either copyright laws or fair use guidelines will be receive</a:t>
                      </a:r>
                      <a:r>
                        <a:rPr lang="en-US" sz="1600" baseline="0" dirty="0" smtClean="0"/>
                        <a:t> a zero on </a:t>
                      </a:r>
                      <a:r>
                        <a:rPr lang="en-US" sz="1600" dirty="0" smtClean="0"/>
                        <a:t>the assignment.</a:t>
                      </a:r>
                    </a:p>
                    <a:p>
                      <a:r>
                        <a:rPr lang="en-US" sz="1600" dirty="0" smtClean="0"/>
                        <a:t>Second</a:t>
                      </a:r>
                      <a:r>
                        <a:rPr lang="en-US" sz="1600" baseline="0" dirty="0" smtClean="0"/>
                        <a:t> violation: students in violation a second time will receive a zero on all distance assignments in the week of the offense.</a:t>
                      </a:r>
                    </a:p>
                    <a:p>
                      <a:r>
                        <a:rPr lang="en-US" sz="1600" baseline="0" dirty="0" smtClean="0"/>
                        <a:t>Third violation: students will receive a zero in the course and lose their distance course privileges for the year.  (If near the end of the school year, students may lose privileges for the next year.</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a:solidFill>
            <a:schemeClr val="accent5">
              <a:lumMod val="40000"/>
              <a:lumOff val="60000"/>
            </a:schemeClr>
          </a:solidFill>
        </p:spPr>
        <p:txBody>
          <a:bodyPr>
            <a:noAutofit/>
          </a:bodyPr>
          <a:lstStyle/>
          <a:p>
            <a:pPr marL="514350" indent="-514350">
              <a:buFont typeface="+mj-lt"/>
              <a:buAutoNum type="arabicPeriod"/>
            </a:pPr>
            <a:r>
              <a:rPr lang="en-US" sz="1800" dirty="0" smtClean="0"/>
              <a:t>Relevance of the Project Purpose to Distance Education</a:t>
            </a:r>
          </a:p>
          <a:p>
            <a:pPr marL="761238" lvl="1" indent="-514350">
              <a:buNone/>
            </a:pPr>
            <a:r>
              <a:rPr lang="en-US" sz="1500" dirty="0" smtClean="0"/>
              <a:t>   a. This project is relevant to distance education because it is a plan for the implementation and day-to-day management of a high school distance education program.</a:t>
            </a:r>
          </a:p>
          <a:p>
            <a:pPr marL="514350" indent="-514350">
              <a:buFont typeface="+mj-lt"/>
              <a:buAutoNum type="arabicPeriod"/>
            </a:pPr>
            <a:r>
              <a:rPr lang="en-US" sz="1800" dirty="0" smtClean="0"/>
              <a:t>Content of the Project</a:t>
            </a:r>
          </a:p>
          <a:p>
            <a:pPr marL="761238" lvl="1" indent="-514350">
              <a:buNone/>
            </a:pPr>
            <a:r>
              <a:rPr lang="en-US" sz="1500" dirty="0" smtClean="0"/>
              <a:t>   a. This project is based on the framework for distance education policies found in </a:t>
            </a:r>
            <a:r>
              <a:rPr lang="en-US" sz="1500" i="1" dirty="0" smtClean="0"/>
              <a:t>An Administrator’s Guide to Online Education</a:t>
            </a:r>
            <a:r>
              <a:rPr lang="en-US" sz="1500" dirty="0" smtClean="0"/>
              <a:t> on pages 35 &amp; 36.  The framework has been slightly modified to make it more appropriate for a high school distance education policy.</a:t>
            </a:r>
          </a:p>
          <a:p>
            <a:pPr marL="514350" indent="-514350">
              <a:buFont typeface="+mj-lt"/>
              <a:buAutoNum type="arabicPeriod"/>
            </a:pPr>
            <a:r>
              <a:rPr lang="en-US" sz="1800" dirty="0" smtClean="0"/>
              <a:t>Application or Effect in Administering &amp; Managing a Distance Education Program</a:t>
            </a:r>
          </a:p>
          <a:p>
            <a:pPr marL="761238" lvl="1" indent="-514350">
              <a:buNone/>
            </a:pPr>
            <a:r>
              <a:rPr lang="en-US" sz="1500" dirty="0" smtClean="0"/>
              <a:t>   a. This policy framework may be applied to manage a school district’s policy for distance education.</a:t>
            </a:r>
          </a:p>
          <a:p>
            <a:pPr marL="514350" indent="-514350">
              <a:buFont typeface="+mj-lt"/>
              <a:buAutoNum type="arabicPeriod"/>
            </a:pPr>
            <a:r>
              <a:rPr lang="en-US" sz="1800" dirty="0" smtClean="0"/>
              <a:t>Conclusions, Recommendations, Benefits, or Ways to Use the Project</a:t>
            </a:r>
          </a:p>
          <a:p>
            <a:pPr marL="761238" lvl="1" indent="-514350">
              <a:buNone/>
            </a:pPr>
            <a:r>
              <a:rPr lang="en-US" sz="1500" dirty="0" smtClean="0"/>
              <a:t>   a. I would use this project to create a distance education policy if I were to become a tech coordinator for a school district, with modifications based on the district’s current policies.</a:t>
            </a:r>
          </a:p>
          <a:p>
            <a:pPr marL="514350" indent="-514350">
              <a:buFont typeface="+mj-lt"/>
              <a:buAutoNum type="arabicPeriod"/>
            </a:pPr>
            <a:r>
              <a:rPr lang="en-US" sz="1800" dirty="0" smtClean="0"/>
              <a:t>References or How Information was Obtained for the Project</a:t>
            </a:r>
          </a:p>
          <a:p>
            <a:pPr marL="761238" lvl="1" indent="-514350">
              <a:buNone/>
            </a:pPr>
            <a:r>
              <a:rPr lang="en-US" sz="1400" dirty="0" smtClean="0"/>
              <a:t>   a. </a:t>
            </a:r>
            <a:r>
              <a:rPr lang="en-US" sz="1500" dirty="0" smtClean="0"/>
              <a:t>Most of my information was obtained by looking at local school distance education policies.  I also looked at the two articles I read for the article reviews: “Asking the Really Tough Questions: Policy Issues for Distance Learning” and  “e-Learning Frameworks for NCLB.”  The basic policy framework was found on pages 35 &amp; 36 of </a:t>
            </a:r>
            <a:r>
              <a:rPr lang="en-US" sz="1500" i="1" dirty="0" smtClean="0"/>
              <a:t>An Administrator’s Guide to Online Education.</a:t>
            </a:r>
            <a:endParaRPr lang="en-US" sz="15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239000" cy="838200"/>
          </a:xfrm>
        </p:spPr>
        <p:txBody>
          <a:bodyPr/>
          <a:lstStyle/>
          <a:p>
            <a:r>
              <a:rPr lang="en-US" dirty="0" smtClean="0"/>
              <a:t>Liability</a:t>
            </a:r>
            <a:endParaRPr lang="en-US" dirty="0"/>
          </a:p>
        </p:txBody>
      </p:sp>
      <p:graphicFrame>
        <p:nvGraphicFramePr>
          <p:cNvPr id="4" name="Content Placeholder 3"/>
          <p:cNvGraphicFramePr>
            <a:graphicFrameLocks noGrp="1"/>
          </p:cNvGraphicFramePr>
          <p:nvPr>
            <p:ph idx="1"/>
          </p:nvPr>
        </p:nvGraphicFramePr>
        <p:xfrm>
          <a:off x="457200" y="1066800"/>
          <a:ext cx="8001000" cy="5025874"/>
        </p:xfrm>
        <a:graphic>
          <a:graphicData uri="http://schemas.openxmlformats.org/drawingml/2006/table">
            <a:tbl>
              <a:tblPr firstRow="1" bandRow="1">
                <a:tableStyleId>{5C22544A-7EE6-4342-B048-85BDC9FD1C3A}</a:tableStyleId>
              </a:tblPr>
              <a:tblGrid>
                <a:gridCol w="2057400"/>
                <a:gridCol w="2895600"/>
                <a:gridCol w="3048000"/>
              </a:tblGrid>
              <a:tr h="513171">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403743">
                <a:tc>
                  <a:txBody>
                    <a:bodyPr/>
                    <a:lstStyle/>
                    <a:p>
                      <a:r>
                        <a:rPr lang="en-US" dirty="0" smtClean="0"/>
                        <a:t>Student</a:t>
                      </a:r>
                      <a:endParaRPr lang="en-US" dirty="0"/>
                    </a:p>
                  </a:txBody>
                  <a:tcPr/>
                </a:tc>
                <a:tc>
                  <a:txBody>
                    <a:bodyPr/>
                    <a:lstStyle/>
                    <a:p>
                      <a:r>
                        <a:rPr lang="en-US" sz="1600" dirty="0" smtClean="0"/>
                        <a:t>What are students</a:t>
                      </a:r>
                      <a:r>
                        <a:rPr lang="en-US" sz="1600" baseline="0" dirty="0" smtClean="0"/>
                        <a:t> responsible for in the course of a distance education course?</a:t>
                      </a:r>
                      <a:endParaRPr lang="en-US" sz="1600" dirty="0"/>
                    </a:p>
                  </a:txBody>
                  <a:tcPr/>
                </a:tc>
                <a:tc>
                  <a:txBody>
                    <a:bodyPr/>
                    <a:lstStyle/>
                    <a:p>
                      <a:r>
                        <a:rPr lang="en-US" sz="1600" dirty="0" smtClean="0"/>
                        <a:t>Students</a:t>
                      </a:r>
                      <a:r>
                        <a:rPr lang="en-US" sz="1600" baseline="0" dirty="0" smtClean="0"/>
                        <a:t> are responsible for turning in assignments on time unless there are extenuating circumstances.  Students are also liable for any copyright or fair use violation they commit.</a:t>
                      </a:r>
                      <a:endParaRPr lang="en-US" sz="1600" dirty="0"/>
                    </a:p>
                  </a:txBody>
                  <a:tcPr/>
                </a:tc>
              </a:tr>
              <a:tr h="1403743">
                <a:tc>
                  <a:txBody>
                    <a:bodyPr/>
                    <a:lstStyle/>
                    <a:p>
                      <a:r>
                        <a:rPr lang="en-US" dirty="0" smtClean="0"/>
                        <a:t>Faculty</a:t>
                      </a:r>
                      <a:endParaRPr lang="en-US" dirty="0"/>
                    </a:p>
                  </a:txBody>
                  <a:tcPr/>
                </a:tc>
                <a:tc>
                  <a:txBody>
                    <a:bodyPr/>
                    <a:lstStyle/>
                    <a:p>
                      <a:r>
                        <a:rPr lang="en-US" sz="1600" dirty="0" smtClean="0"/>
                        <a:t>What</a:t>
                      </a:r>
                      <a:r>
                        <a:rPr lang="en-US" sz="1600" baseline="0" dirty="0" smtClean="0"/>
                        <a:t> shall the supervising faculty be responsible for?</a:t>
                      </a:r>
                      <a:endParaRPr lang="en-US" sz="1600" dirty="0"/>
                    </a:p>
                  </a:txBody>
                  <a:tcPr/>
                </a:tc>
                <a:tc>
                  <a:txBody>
                    <a:bodyPr/>
                    <a:lstStyle/>
                    <a:p>
                      <a:r>
                        <a:rPr lang="en-US" sz="1600" dirty="0" smtClean="0"/>
                        <a:t>The supervising faculty will be responsible for answering student questions about the course material and giving assistance with technical  issues.</a:t>
                      </a:r>
                      <a:endParaRPr lang="en-US" sz="1600" dirty="0"/>
                    </a:p>
                  </a:txBody>
                  <a:tcPr/>
                </a:tc>
              </a:tr>
              <a:tr h="1403743">
                <a:tc>
                  <a:txBody>
                    <a:bodyPr/>
                    <a:lstStyle/>
                    <a:p>
                      <a:r>
                        <a:rPr lang="en-US" dirty="0" smtClean="0"/>
                        <a:t>School</a:t>
                      </a:r>
                      <a:endParaRPr lang="en-US" dirty="0"/>
                    </a:p>
                  </a:txBody>
                  <a:tcPr/>
                </a:tc>
                <a:tc>
                  <a:txBody>
                    <a:bodyPr/>
                    <a:lstStyle/>
                    <a:p>
                      <a:r>
                        <a:rPr lang="en-US" sz="1600" dirty="0" smtClean="0"/>
                        <a:t>Will</a:t>
                      </a:r>
                      <a:r>
                        <a:rPr lang="en-US" sz="1600" baseline="0" dirty="0" smtClean="0"/>
                        <a:t> the school be responsible for the content of the course?</a:t>
                      </a:r>
                      <a:endParaRPr lang="en-US" sz="1600" dirty="0"/>
                    </a:p>
                  </a:txBody>
                  <a:tcPr/>
                </a:tc>
                <a:tc>
                  <a:txBody>
                    <a:bodyPr/>
                    <a:lstStyle/>
                    <a:p>
                      <a:r>
                        <a:rPr lang="en-US" sz="1600" dirty="0" smtClean="0"/>
                        <a:t>The district will make every effort to preview all course materials,</a:t>
                      </a:r>
                      <a:r>
                        <a:rPr lang="en-US" sz="1600" baseline="0" dirty="0" smtClean="0"/>
                        <a:t> however the host school is solely responsible for maintaining the curriculum.</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policies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Academic</a:t>
            </a:r>
            <a:endParaRPr lang="en-US" dirty="0"/>
          </a:p>
        </p:txBody>
      </p:sp>
      <p:graphicFrame>
        <p:nvGraphicFramePr>
          <p:cNvPr id="4" name="Content Placeholder 3"/>
          <p:cNvGraphicFramePr>
            <a:graphicFrameLocks noGrp="1"/>
          </p:cNvGraphicFramePr>
          <p:nvPr>
            <p:ph idx="1"/>
          </p:nvPr>
        </p:nvGraphicFramePr>
        <p:xfrm>
          <a:off x="457200" y="1219200"/>
          <a:ext cx="8001000" cy="4267200"/>
        </p:xfrm>
        <a:graphic>
          <a:graphicData uri="http://schemas.openxmlformats.org/drawingml/2006/table">
            <a:tbl>
              <a:tblPr firstRow="1" bandRow="1">
                <a:tableStyleId>{5C22544A-7EE6-4342-B048-85BDC9FD1C3A}</a:tableStyleId>
              </a:tblPr>
              <a:tblGrid>
                <a:gridCol w="1828800"/>
                <a:gridCol w="2438400"/>
                <a:gridCol w="3733800"/>
              </a:tblGrid>
              <a:tr h="547077">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568287">
                <a:tc>
                  <a:txBody>
                    <a:bodyPr/>
                    <a:lstStyle/>
                    <a:p>
                      <a:r>
                        <a:rPr lang="en-US" dirty="0" smtClean="0"/>
                        <a:t>Advising</a:t>
                      </a:r>
                      <a:endParaRPr lang="en-US" dirty="0"/>
                    </a:p>
                  </a:txBody>
                  <a:tcPr/>
                </a:tc>
                <a:tc>
                  <a:txBody>
                    <a:bodyPr/>
                    <a:lstStyle/>
                    <a:p>
                      <a:r>
                        <a:rPr lang="en-US" sz="1600" dirty="0" smtClean="0"/>
                        <a:t>How</a:t>
                      </a:r>
                      <a:r>
                        <a:rPr lang="en-US" sz="1600" baseline="0" dirty="0" smtClean="0"/>
                        <a:t> will students be advised while completing a distance course?</a:t>
                      </a:r>
                      <a:endParaRPr lang="en-US" sz="1600" dirty="0"/>
                    </a:p>
                  </a:txBody>
                  <a:tcPr/>
                </a:tc>
                <a:tc>
                  <a:txBody>
                    <a:bodyPr/>
                    <a:lstStyle/>
                    <a:p>
                      <a:r>
                        <a:rPr lang="en-US" sz="1600" dirty="0" smtClean="0"/>
                        <a:t>Distance</a:t>
                      </a:r>
                      <a:r>
                        <a:rPr lang="en-US" sz="1600" baseline="0" dirty="0" smtClean="0"/>
                        <a:t> education courses will be overseen by an assigned teacher in the district.  Teachers will be assigned based on the content area they are certified in.</a:t>
                      </a:r>
                      <a:endParaRPr lang="en-US" sz="1600" dirty="0"/>
                    </a:p>
                  </a:txBody>
                  <a:tcPr/>
                </a:tc>
              </a:tr>
              <a:tr h="2151836">
                <a:tc>
                  <a:txBody>
                    <a:bodyPr/>
                    <a:lstStyle/>
                    <a:p>
                      <a:r>
                        <a:rPr lang="en-US" dirty="0" smtClean="0"/>
                        <a:t>Resources &amp; Laboratories</a:t>
                      </a:r>
                      <a:endParaRPr lang="en-US" dirty="0"/>
                    </a:p>
                  </a:txBody>
                  <a:tcPr/>
                </a:tc>
                <a:tc>
                  <a:txBody>
                    <a:bodyPr/>
                    <a:lstStyle/>
                    <a:p>
                      <a:r>
                        <a:rPr lang="en-US" sz="1600" dirty="0" smtClean="0"/>
                        <a:t>What kind</a:t>
                      </a:r>
                      <a:r>
                        <a:rPr lang="en-US" sz="1600" baseline="0" dirty="0" smtClean="0"/>
                        <a:t> of resources will be available for students taking distance courses?</a:t>
                      </a:r>
                      <a:endParaRPr lang="en-US" sz="1600" dirty="0"/>
                    </a:p>
                  </a:txBody>
                  <a:tcPr/>
                </a:tc>
                <a:tc>
                  <a:txBody>
                    <a:bodyPr/>
                    <a:lstStyle/>
                    <a:p>
                      <a:r>
                        <a:rPr lang="en-US" sz="1600" dirty="0" smtClean="0"/>
                        <a:t>Every effort will be made to ensure</a:t>
                      </a:r>
                      <a:r>
                        <a:rPr lang="en-US" sz="1600" baseline="0" dirty="0" smtClean="0"/>
                        <a:t> a wide variety of resources are available to students taking distance classes.  Students will be able to check out additional books from the state-wide library if necessary and extra access to the computer lab if needed.</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Academic (cont.)</a:t>
            </a:r>
            <a:endParaRPr lang="en-US" dirty="0"/>
          </a:p>
        </p:txBody>
      </p:sp>
      <p:graphicFrame>
        <p:nvGraphicFramePr>
          <p:cNvPr id="4" name="Content Placeholder 3"/>
          <p:cNvGraphicFramePr>
            <a:graphicFrameLocks noGrp="1"/>
          </p:cNvGraphicFramePr>
          <p:nvPr>
            <p:ph idx="1"/>
          </p:nvPr>
        </p:nvGraphicFramePr>
        <p:xfrm>
          <a:off x="457200" y="1249680"/>
          <a:ext cx="8001000" cy="4236721"/>
        </p:xfrm>
        <a:graphic>
          <a:graphicData uri="http://schemas.openxmlformats.org/drawingml/2006/table">
            <a:tbl>
              <a:tblPr firstRow="1" bandRow="1">
                <a:tableStyleId>{5C22544A-7EE6-4342-B048-85BDC9FD1C3A}</a:tableStyleId>
              </a:tblPr>
              <a:tblGrid>
                <a:gridCol w="1828800"/>
                <a:gridCol w="2133600"/>
                <a:gridCol w="4038600"/>
              </a:tblGrid>
              <a:tr h="583035">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671367">
                <a:tc>
                  <a:txBody>
                    <a:bodyPr/>
                    <a:lstStyle/>
                    <a:p>
                      <a:r>
                        <a:rPr lang="en-US" dirty="0" smtClean="0"/>
                        <a:t>Training</a:t>
                      </a:r>
                      <a:endParaRPr lang="en-US" dirty="0"/>
                    </a:p>
                  </a:txBody>
                  <a:tcPr/>
                </a:tc>
                <a:tc>
                  <a:txBody>
                    <a:bodyPr/>
                    <a:lstStyle/>
                    <a:p>
                      <a:r>
                        <a:rPr lang="en-US" sz="1600" dirty="0" smtClean="0"/>
                        <a:t>What</a:t>
                      </a:r>
                      <a:r>
                        <a:rPr lang="en-US" sz="1600" baseline="0" dirty="0" smtClean="0"/>
                        <a:t> type of training will students be given in order to adequately learn in the course?</a:t>
                      </a:r>
                      <a:endParaRPr lang="en-US" sz="1600" dirty="0"/>
                    </a:p>
                  </a:txBody>
                  <a:tcPr/>
                </a:tc>
                <a:tc>
                  <a:txBody>
                    <a:bodyPr/>
                    <a:lstStyle/>
                    <a:p>
                      <a:r>
                        <a:rPr lang="en-US" sz="1600" dirty="0" smtClean="0"/>
                        <a:t>Students</a:t>
                      </a:r>
                      <a:r>
                        <a:rPr lang="en-US" sz="1600" baseline="0" dirty="0" smtClean="0"/>
                        <a:t> will receive a tutorial in the course management software used in the class and will have an opportunity to ask the technology coordinator questions if need be.</a:t>
                      </a:r>
                      <a:endParaRPr lang="en-US" sz="1600" dirty="0"/>
                    </a:p>
                  </a:txBody>
                  <a:tcPr/>
                </a:tc>
              </a:tr>
              <a:tr h="1982319">
                <a:tc>
                  <a:txBody>
                    <a:bodyPr/>
                    <a:lstStyle/>
                    <a:p>
                      <a:r>
                        <a:rPr lang="en-US" dirty="0" smtClean="0"/>
                        <a:t>Testing &amp; Assessment</a:t>
                      </a:r>
                      <a:endParaRPr lang="en-US" dirty="0"/>
                    </a:p>
                  </a:txBody>
                  <a:tcPr/>
                </a:tc>
                <a:tc>
                  <a:txBody>
                    <a:bodyPr/>
                    <a:lstStyle/>
                    <a:p>
                      <a:r>
                        <a:rPr lang="en-US" sz="1600" dirty="0" smtClean="0"/>
                        <a:t>How will students’ learning be assessed?</a:t>
                      </a:r>
                      <a:endParaRPr lang="en-US" sz="1600" dirty="0"/>
                    </a:p>
                  </a:txBody>
                  <a:tcPr/>
                </a:tc>
                <a:tc>
                  <a:txBody>
                    <a:bodyPr/>
                    <a:lstStyle/>
                    <a:p>
                      <a:r>
                        <a:rPr lang="en-US" sz="1600" dirty="0" smtClean="0"/>
                        <a:t>Students are expected to complete assignments</a:t>
                      </a:r>
                      <a:r>
                        <a:rPr lang="en-US" sz="1600" baseline="0" dirty="0" smtClean="0"/>
                        <a:t>, quizzes, and tests regularly.  Assignments will be assigned by the instructor of the class and students may be asked to show assignments to their onsite supervisor.</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Non-academic</a:t>
            </a:r>
            <a:endParaRPr lang="en-US" dirty="0"/>
          </a:p>
        </p:txBody>
      </p:sp>
      <p:graphicFrame>
        <p:nvGraphicFramePr>
          <p:cNvPr id="4" name="Content Placeholder 3"/>
          <p:cNvGraphicFramePr>
            <a:graphicFrameLocks noGrp="1"/>
          </p:cNvGraphicFramePr>
          <p:nvPr>
            <p:ph idx="1"/>
          </p:nvPr>
        </p:nvGraphicFramePr>
        <p:xfrm>
          <a:off x="457200" y="1219200"/>
          <a:ext cx="8001000" cy="4343400"/>
        </p:xfrm>
        <a:graphic>
          <a:graphicData uri="http://schemas.openxmlformats.org/drawingml/2006/table">
            <a:tbl>
              <a:tblPr firstRow="1" bandRow="1">
                <a:tableStyleId>{5C22544A-7EE6-4342-B048-85BDC9FD1C3A}</a:tableStyleId>
              </a:tblPr>
              <a:tblGrid>
                <a:gridCol w="1752600"/>
                <a:gridCol w="2209800"/>
                <a:gridCol w="4038600"/>
              </a:tblGrid>
              <a:tr h="556846">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893277">
                <a:tc>
                  <a:txBody>
                    <a:bodyPr/>
                    <a:lstStyle/>
                    <a:p>
                      <a:r>
                        <a:rPr lang="en-US" dirty="0" smtClean="0"/>
                        <a:t>Equipment</a:t>
                      </a:r>
                      <a:r>
                        <a:rPr lang="en-US" baseline="0" dirty="0" smtClean="0"/>
                        <a:t> &amp; Software</a:t>
                      </a:r>
                      <a:endParaRPr lang="en-US" dirty="0"/>
                    </a:p>
                  </a:txBody>
                  <a:tcPr/>
                </a:tc>
                <a:tc>
                  <a:txBody>
                    <a:bodyPr/>
                    <a:lstStyle/>
                    <a:p>
                      <a:r>
                        <a:rPr lang="en-US" sz="1600" dirty="0" smtClean="0"/>
                        <a:t>What type of equipment will the school provide for students taking distance courses? </a:t>
                      </a:r>
                      <a:endParaRPr lang="en-US" sz="1600" dirty="0"/>
                    </a:p>
                  </a:txBody>
                  <a:tcPr/>
                </a:tc>
                <a:tc>
                  <a:txBody>
                    <a:bodyPr/>
                    <a:lstStyle/>
                    <a:p>
                      <a:r>
                        <a:rPr lang="en-US" sz="1600" dirty="0" smtClean="0"/>
                        <a:t>The district</a:t>
                      </a:r>
                      <a:r>
                        <a:rPr lang="en-US" sz="1600" baseline="0" dirty="0" smtClean="0"/>
                        <a:t> will provide access to the DDN equipment, internet access, and a laptop (depending on age of student).  Software may be provided for the student depending upon the cost &amp; number of students.</a:t>
                      </a:r>
                      <a:endParaRPr lang="en-US" sz="1600" dirty="0"/>
                    </a:p>
                  </a:txBody>
                  <a:tcPr/>
                </a:tc>
              </a:tr>
              <a:tr h="1893277">
                <a:tc>
                  <a:txBody>
                    <a:bodyPr/>
                    <a:lstStyle/>
                    <a:p>
                      <a:r>
                        <a:rPr lang="en-US" dirty="0" smtClean="0"/>
                        <a:t>Financial Aid</a:t>
                      </a:r>
                      <a:endParaRPr lang="en-US" dirty="0"/>
                    </a:p>
                  </a:txBody>
                  <a:tcPr/>
                </a:tc>
                <a:tc>
                  <a:txBody>
                    <a:bodyPr/>
                    <a:lstStyle/>
                    <a:p>
                      <a:r>
                        <a:rPr lang="en-US" sz="1600" dirty="0" smtClean="0"/>
                        <a:t>What type of financial</a:t>
                      </a:r>
                      <a:r>
                        <a:rPr lang="en-US" sz="1600" baseline="0" dirty="0" smtClean="0"/>
                        <a:t> aid may students expect?</a:t>
                      </a:r>
                      <a:endParaRPr lang="en-US" sz="1600" dirty="0"/>
                    </a:p>
                  </a:txBody>
                  <a:tcPr/>
                </a:tc>
                <a:tc>
                  <a:txBody>
                    <a:bodyPr/>
                    <a:lstStyle/>
                    <a:p>
                      <a:r>
                        <a:rPr lang="en-US" sz="1600" dirty="0" smtClean="0"/>
                        <a:t>Students enrolled in DDN</a:t>
                      </a:r>
                      <a:r>
                        <a:rPr lang="en-US" sz="1600" baseline="0" dirty="0" smtClean="0"/>
                        <a:t> or SDVHS courses may have all tuition fees paid as long as they pass the class.  Students choosing to take classes from approved universities may apply for federal financial aid.</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Non-academic (cont.)</a:t>
            </a:r>
            <a:endParaRPr lang="en-US" dirty="0"/>
          </a:p>
        </p:txBody>
      </p:sp>
      <p:graphicFrame>
        <p:nvGraphicFramePr>
          <p:cNvPr id="4" name="Content Placeholder 3"/>
          <p:cNvGraphicFramePr>
            <a:graphicFrameLocks noGrp="1"/>
          </p:cNvGraphicFramePr>
          <p:nvPr>
            <p:ph idx="1"/>
          </p:nvPr>
        </p:nvGraphicFramePr>
        <p:xfrm>
          <a:off x="457200" y="1143000"/>
          <a:ext cx="8001000" cy="4495800"/>
        </p:xfrm>
        <a:graphic>
          <a:graphicData uri="http://schemas.openxmlformats.org/drawingml/2006/table">
            <a:tbl>
              <a:tblPr firstRow="1" bandRow="1">
                <a:tableStyleId>{5C22544A-7EE6-4342-B048-85BDC9FD1C3A}</a:tableStyleId>
              </a:tblPr>
              <a:tblGrid>
                <a:gridCol w="1828800"/>
                <a:gridCol w="2209800"/>
                <a:gridCol w="3962400"/>
              </a:tblGrid>
              <a:tr h="586249">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2305911">
                <a:tc>
                  <a:txBody>
                    <a:bodyPr/>
                    <a:lstStyle/>
                    <a:p>
                      <a:r>
                        <a:rPr lang="en-US" dirty="0" smtClean="0"/>
                        <a:t>Privacy</a:t>
                      </a:r>
                      <a:endParaRPr lang="en-US" dirty="0"/>
                    </a:p>
                  </a:txBody>
                  <a:tcPr/>
                </a:tc>
                <a:tc>
                  <a:txBody>
                    <a:bodyPr/>
                    <a:lstStyle/>
                    <a:p>
                      <a:r>
                        <a:rPr lang="en-US" sz="1600" dirty="0" smtClean="0"/>
                        <a:t>What type</a:t>
                      </a:r>
                      <a:r>
                        <a:rPr lang="en-US" sz="1600" baseline="0" dirty="0" smtClean="0"/>
                        <a:t> of information should students share?</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Students taking distance education</a:t>
                      </a:r>
                      <a:r>
                        <a:rPr lang="en-US" sz="1600" baseline="0" dirty="0" smtClean="0"/>
                        <a:t> courses are expected to share only information necessary for the completion of the course.  Students sharing personal information with anyone other than the instructor may be asked to leave the course.</a:t>
                      </a:r>
                      <a:endParaRPr lang="en-US" sz="1600" dirty="0" smtClean="0"/>
                    </a:p>
                  </a:txBody>
                  <a:tcPr/>
                </a:tc>
              </a:tr>
              <a:tr h="1603640">
                <a:tc>
                  <a:txBody>
                    <a:bodyPr/>
                    <a:lstStyle/>
                    <a:p>
                      <a:r>
                        <a:rPr lang="en-US" dirty="0" smtClean="0"/>
                        <a:t>Access &amp; Equity</a:t>
                      </a:r>
                      <a:endParaRPr lang="en-US" dirty="0"/>
                    </a:p>
                  </a:txBody>
                  <a:tcPr/>
                </a:tc>
                <a:tc>
                  <a:txBody>
                    <a:bodyPr/>
                    <a:lstStyle/>
                    <a:p>
                      <a:r>
                        <a:rPr lang="en-US" sz="1600" dirty="0" smtClean="0"/>
                        <a:t>How much</a:t>
                      </a:r>
                      <a:r>
                        <a:rPr lang="en-US" sz="1600" baseline="0" dirty="0" smtClean="0"/>
                        <a:t> access will students be provided to the course material during school hours?</a:t>
                      </a:r>
                      <a:endParaRPr lang="en-US" sz="1600" dirty="0"/>
                    </a:p>
                  </a:txBody>
                  <a:tcPr/>
                </a:tc>
                <a:tc>
                  <a:txBody>
                    <a:bodyPr/>
                    <a:lstStyle/>
                    <a:p>
                      <a:r>
                        <a:rPr lang="en-US" sz="1600" dirty="0" smtClean="0"/>
                        <a:t>Students will be expected to work on distance class coursework during one period of the day per distance class.</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Policies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rmAutofit fontScale="90000"/>
          </a:bodyPr>
          <a:lstStyle/>
          <a:p>
            <a:r>
              <a:rPr lang="en-US" dirty="0" smtClean="0"/>
              <a:t>System/Contractual Agreements</a:t>
            </a:r>
            <a:endParaRPr lang="en-US" dirty="0"/>
          </a:p>
        </p:txBody>
      </p:sp>
      <p:graphicFrame>
        <p:nvGraphicFramePr>
          <p:cNvPr id="4" name="Content Placeholder 3"/>
          <p:cNvGraphicFramePr>
            <a:graphicFrameLocks noGrp="1"/>
          </p:cNvGraphicFramePr>
          <p:nvPr>
            <p:ph idx="1"/>
          </p:nvPr>
        </p:nvGraphicFramePr>
        <p:xfrm>
          <a:off x="457200" y="1447800"/>
          <a:ext cx="8001000" cy="4053839"/>
        </p:xfrm>
        <a:graphic>
          <a:graphicData uri="http://schemas.openxmlformats.org/drawingml/2006/table">
            <a:tbl>
              <a:tblPr firstRow="1" bandRow="1">
                <a:tableStyleId>{5C22544A-7EE6-4342-B048-85BDC9FD1C3A}</a:tableStyleId>
              </a:tblPr>
              <a:tblGrid>
                <a:gridCol w="2514600"/>
                <a:gridCol w="2286000"/>
                <a:gridCol w="3200400"/>
              </a:tblGrid>
              <a:tr h="457200">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250637">
                <a:tc>
                  <a:txBody>
                    <a:bodyPr/>
                    <a:lstStyle/>
                    <a:p>
                      <a:r>
                        <a:rPr lang="en-US" dirty="0" smtClean="0"/>
                        <a:t>System</a:t>
                      </a:r>
                      <a:endParaRPr lang="en-US" dirty="0"/>
                    </a:p>
                  </a:txBody>
                  <a:tcPr/>
                </a:tc>
                <a:tc>
                  <a:txBody>
                    <a:bodyPr/>
                    <a:lstStyle/>
                    <a:p>
                      <a:r>
                        <a:rPr lang="en-US" sz="1600" dirty="0" smtClean="0"/>
                        <a:t>What type of computer</a:t>
                      </a:r>
                      <a:r>
                        <a:rPr lang="en-US" sz="1600" baseline="0" dirty="0" smtClean="0"/>
                        <a:t> system will students be offered?</a:t>
                      </a:r>
                      <a:endParaRPr lang="en-US" sz="1600" dirty="0"/>
                    </a:p>
                  </a:txBody>
                  <a:tcPr/>
                </a:tc>
                <a:tc>
                  <a:txBody>
                    <a:bodyPr/>
                    <a:lstStyle/>
                    <a:p>
                      <a:r>
                        <a:rPr lang="en-US" sz="1600" dirty="0" smtClean="0"/>
                        <a:t>The students will be offered the same standard laptop as all other students.  Required</a:t>
                      </a:r>
                      <a:r>
                        <a:rPr lang="en-US" sz="1600" baseline="0" dirty="0" smtClean="0"/>
                        <a:t> software for the course may be added under the supervision of the tech coordinator.</a:t>
                      </a:r>
                      <a:endParaRPr lang="en-US" sz="1600" dirty="0"/>
                    </a:p>
                  </a:txBody>
                  <a:tcPr/>
                </a:tc>
              </a:tr>
              <a:tr h="1250637">
                <a:tc>
                  <a:txBody>
                    <a:bodyPr/>
                    <a:lstStyle/>
                    <a:p>
                      <a:r>
                        <a:rPr lang="en-US" dirty="0" smtClean="0"/>
                        <a:t>Contractual Agreements</a:t>
                      </a:r>
                      <a:endParaRPr lang="en-US" dirty="0"/>
                    </a:p>
                  </a:txBody>
                  <a:tcPr/>
                </a:tc>
                <a:tc>
                  <a:txBody>
                    <a:bodyPr/>
                    <a:lstStyle/>
                    <a:p>
                      <a:r>
                        <a:rPr lang="en-US" sz="1600" dirty="0" smtClean="0"/>
                        <a:t>If provided a laptop for distance education use, what are the expectations of the student?</a:t>
                      </a:r>
                      <a:endParaRPr lang="en-US" sz="1600" dirty="0"/>
                    </a:p>
                  </a:txBody>
                  <a:tcPr/>
                </a:tc>
                <a:tc>
                  <a:txBody>
                    <a:bodyPr/>
                    <a:lstStyle/>
                    <a:p>
                      <a:r>
                        <a:rPr lang="en-US" sz="1600" dirty="0" smtClean="0"/>
                        <a:t>Students who are provided a laptop for course purposes will sign a contract.  The contract shall state who is responsible for the damage of the computer and the expected behavior of the student while using the computer.</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Philosophical Policies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Vision/Mission</a:t>
            </a:r>
            <a:endParaRPr lang="en-US" dirty="0"/>
          </a:p>
        </p:txBody>
      </p:sp>
      <p:graphicFrame>
        <p:nvGraphicFramePr>
          <p:cNvPr id="4" name="Content Placeholder 3"/>
          <p:cNvGraphicFramePr>
            <a:graphicFrameLocks noGrp="1"/>
          </p:cNvGraphicFramePr>
          <p:nvPr>
            <p:ph idx="1"/>
          </p:nvPr>
        </p:nvGraphicFramePr>
        <p:xfrm>
          <a:off x="457200" y="1219200"/>
          <a:ext cx="8001000" cy="5312457"/>
        </p:xfrm>
        <a:graphic>
          <a:graphicData uri="http://schemas.openxmlformats.org/drawingml/2006/table">
            <a:tbl>
              <a:tblPr firstRow="1" bandRow="1">
                <a:tableStyleId>{5C22544A-7EE6-4342-B048-85BDC9FD1C3A}</a:tableStyleId>
              </a:tblPr>
              <a:tblGrid>
                <a:gridCol w="1676400"/>
                <a:gridCol w="2438400"/>
                <a:gridCol w="3886200"/>
              </a:tblGrid>
              <a:tr h="496618">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358461">
                <a:tc>
                  <a:txBody>
                    <a:bodyPr/>
                    <a:lstStyle/>
                    <a:p>
                      <a:r>
                        <a:rPr lang="en-US" dirty="0" smtClean="0"/>
                        <a:t>Vision</a:t>
                      </a:r>
                      <a:endParaRPr lang="en-US" dirty="0"/>
                    </a:p>
                  </a:txBody>
                  <a:tcPr/>
                </a:tc>
                <a:tc>
                  <a:txBody>
                    <a:bodyPr/>
                    <a:lstStyle/>
                    <a:p>
                      <a:r>
                        <a:rPr lang="en-US" sz="1600" dirty="0" smtClean="0"/>
                        <a:t>What does the district see for the future of distance education</a:t>
                      </a:r>
                      <a:r>
                        <a:rPr lang="en-US" sz="1600" baseline="0" dirty="0" smtClean="0"/>
                        <a:t> for their district?</a:t>
                      </a:r>
                      <a:endParaRPr lang="en-US" sz="1600" dirty="0"/>
                    </a:p>
                  </a:txBody>
                  <a:tcPr/>
                </a:tc>
                <a:tc>
                  <a:txBody>
                    <a:bodyPr/>
                    <a:lstStyle/>
                    <a:p>
                      <a:r>
                        <a:rPr lang="en-US" sz="1600" baseline="0" dirty="0" smtClean="0"/>
                        <a:t>We believe distance education courses will become a vital part of preparing our students for their future outside of the district.  In the future, we hope to not only receive distance education courses for our students, but to offer students outside our district the opportunity to learn from our teachers as well.</a:t>
                      </a:r>
                      <a:endParaRPr lang="en-US" sz="1600" dirty="0"/>
                    </a:p>
                  </a:txBody>
                  <a:tcPr/>
                </a:tc>
              </a:tr>
              <a:tr h="1358461">
                <a:tc>
                  <a:txBody>
                    <a:bodyPr/>
                    <a:lstStyle/>
                    <a:p>
                      <a:r>
                        <a:rPr lang="en-US" dirty="0" smtClean="0"/>
                        <a:t>Mission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What is the hope </a:t>
                      </a:r>
                      <a:r>
                        <a:rPr lang="en-US" sz="1600" baseline="0" dirty="0" smtClean="0"/>
                        <a:t>of the district or the reasoning for offering distance courses as an option?</a:t>
                      </a:r>
                      <a:endParaRPr lang="en-US" sz="1600" dirty="0" smtClean="0"/>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The</a:t>
                      </a:r>
                      <a:r>
                        <a:rPr lang="en-US" sz="1600" baseline="0" dirty="0" smtClean="0"/>
                        <a:t> _______ School district sees distance education courses as a way to bridge the gap between what we offer to what other schools offer.  We understand there are courses our students may be looking for that we cannot provide within our walls and look to distance education to extend opportunities to those students.</a:t>
                      </a:r>
                      <a:endParaRPr lang="en-US" sz="1600" dirty="0" smtClean="0"/>
                    </a:p>
                    <a:p>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Policies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Collins, S.R. E-learning frameworks for NCLB. US Department of Education.</a:t>
            </a:r>
          </a:p>
          <a:p>
            <a:pPr>
              <a:buNone/>
            </a:pPr>
            <a:r>
              <a:rPr lang="en-US" dirty="0" smtClean="0"/>
              <a:t>Gellman-</a:t>
            </a:r>
            <a:r>
              <a:rPr lang="en-US" dirty="0" err="1" smtClean="0"/>
              <a:t>Danley</a:t>
            </a:r>
            <a:r>
              <a:rPr lang="en-US" dirty="0" smtClean="0"/>
              <a:t>, B. &amp; </a:t>
            </a:r>
            <a:r>
              <a:rPr lang="en-US" dirty="0" err="1" smtClean="0"/>
              <a:t>Fetzner</a:t>
            </a:r>
            <a:r>
              <a:rPr lang="en-US" dirty="0" smtClean="0"/>
              <a:t>, M.J. (Spring 1998). Asking the really tough questions: Policy issues for distance learning. </a:t>
            </a:r>
            <a:r>
              <a:rPr lang="en-US" i="1" dirty="0" smtClean="0"/>
              <a:t>Online Journal of Distance Learning Administration, 1</a:t>
            </a:r>
            <a:r>
              <a:rPr lang="en-US" dirty="0" smtClean="0"/>
              <a:t>.</a:t>
            </a:r>
            <a:endParaRPr lang="en-US" i="1" dirty="0" smtClean="0"/>
          </a:p>
          <a:p>
            <a:pPr>
              <a:buNone/>
            </a:pPr>
            <a:r>
              <a:rPr lang="en-US" dirty="0" smtClean="0"/>
              <a:t>Lake Preston School District Distance Learning Policy &lt;www.lakepreston.k12.sd.us&gt;</a:t>
            </a:r>
          </a:p>
          <a:p>
            <a:pPr>
              <a:buNone/>
            </a:pPr>
            <a:r>
              <a:rPr lang="en-US" dirty="0" smtClean="0"/>
              <a:t>Rutland High School Handbook: Distance Education Options &lt;www.rutland.k12.sd.us&gt;</a:t>
            </a:r>
          </a:p>
          <a:p>
            <a:pPr>
              <a:buNone/>
            </a:pPr>
            <a:r>
              <a:rPr lang="en-US" dirty="0" smtClean="0"/>
              <a:t>Shelton, K. &amp; </a:t>
            </a:r>
            <a:r>
              <a:rPr lang="en-US" dirty="0" err="1" smtClean="0"/>
              <a:t>Saltsman</a:t>
            </a:r>
            <a:r>
              <a:rPr lang="en-US" dirty="0" smtClean="0"/>
              <a:t>, G. (2005). </a:t>
            </a:r>
            <a:r>
              <a:rPr lang="en-US" i="1" dirty="0" smtClean="0"/>
              <a:t>An administrator’s guide to online education</a:t>
            </a:r>
            <a:r>
              <a:rPr lang="en-US" dirty="0" smtClean="0"/>
              <a:t>. Information Age Publishing, Inc.</a:t>
            </a:r>
          </a:p>
          <a:p>
            <a:pPr>
              <a:buNone/>
            </a:pPr>
            <a:r>
              <a:rPr lang="en-US" dirty="0" smtClean="0"/>
              <a:t>Sioux Falls School District Virtual/Online Courses. &lt;www.sf.k12.sd.us&gt;</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a:bodyPr>
          <a:lstStyle/>
          <a:p>
            <a:r>
              <a:rPr lang="en-US" sz="3600" dirty="0" smtClean="0"/>
              <a:t>Students</a:t>
            </a:r>
            <a:endParaRPr lang="en-US" sz="3600" dirty="0"/>
          </a:p>
        </p:txBody>
      </p:sp>
      <p:graphicFrame>
        <p:nvGraphicFramePr>
          <p:cNvPr id="4" name="Content Placeholder 3"/>
          <p:cNvGraphicFramePr>
            <a:graphicFrameLocks noGrp="1"/>
          </p:cNvGraphicFramePr>
          <p:nvPr>
            <p:ph idx="1"/>
          </p:nvPr>
        </p:nvGraphicFramePr>
        <p:xfrm>
          <a:off x="457200" y="1143000"/>
          <a:ext cx="8001000" cy="4419600"/>
        </p:xfrm>
        <a:graphic>
          <a:graphicData uri="http://schemas.openxmlformats.org/drawingml/2006/table">
            <a:tbl>
              <a:tblPr firstRow="1" bandRow="1">
                <a:tableStyleId>{5C22544A-7EE6-4342-B048-85BDC9FD1C3A}</a:tableStyleId>
              </a:tblPr>
              <a:tblGrid>
                <a:gridCol w="1905000"/>
                <a:gridCol w="2362200"/>
                <a:gridCol w="3733800"/>
              </a:tblGrid>
              <a:tr h="522471">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2078775">
                <a:tc>
                  <a:txBody>
                    <a:bodyPr/>
                    <a:lstStyle/>
                    <a:p>
                      <a:r>
                        <a:rPr lang="en-US" dirty="0" smtClean="0"/>
                        <a:t>Admission Policies</a:t>
                      </a:r>
                      <a:endParaRPr lang="en-US" dirty="0"/>
                    </a:p>
                  </a:txBody>
                  <a:tcPr/>
                </a:tc>
                <a:tc>
                  <a:txBody>
                    <a:bodyPr/>
                    <a:lstStyle/>
                    <a:p>
                      <a:r>
                        <a:rPr lang="en-US" sz="1600" dirty="0" smtClean="0"/>
                        <a:t>What is expected of students before they may take an online class?</a:t>
                      </a:r>
                      <a:endParaRPr lang="en-US" sz="1600" dirty="0"/>
                    </a:p>
                  </a:txBody>
                  <a:tcPr/>
                </a:tc>
                <a:tc>
                  <a:txBody>
                    <a:bodyPr/>
                    <a:lstStyle/>
                    <a:p>
                      <a:r>
                        <a:rPr lang="en-US" sz="1600" dirty="0" smtClean="0"/>
                        <a:t>Students must have at</a:t>
                      </a:r>
                      <a:r>
                        <a:rPr lang="en-US" sz="1600" baseline="0" dirty="0" smtClean="0"/>
                        <a:t> least a 2.75 cumulative GPA and write a short statement regarding their reasons for requesting an online class.</a:t>
                      </a:r>
                      <a:endParaRPr lang="en-US" sz="1600" dirty="0"/>
                    </a:p>
                  </a:txBody>
                  <a:tcPr/>
                </a:tc>
              </a:tr>
              <a:tr h="1818354">
                <a:tc>
                  <a:txBody>
                    <a:bodyPr/>
                    <a:lstStyle/>
                    <a:p>
                      <a:r>
                        <a:rPr lang="en-US" dirty="0" smtClean="0"/>
                        <a:t>Grading</a:t>
                      </a:r>
                      <a:r>
                        <a:rPr lang="en-US" baseline="0" dirty="0" smtClean="0"/>
                        <a:t> Policies</a:t>
                      </a:r>
                      <a:endParaRPr lang="en-US" dirty="0"/>
                    </a:p>
                  </a:txBody>
                  <a:tcPr/>
                </a:tc>
                <a:tc>
                  <a:txBody>
                    <a:bodyPr/>
                    <a:lstStyle/>
                    <a:p>
                      <a:r>
                        <a:rPr lang="en-US" sz="1600" dirty="0" smtClean="0"/>
                        <a:t>How will a</a:t>
                      </a:r>
                      <a:r>
                        <a:rPr lang="en-US" sz="1600" baseline="0" dirty="0" smtClean="0"/>
                        <a:t> distance class offered through another district be graded in the student’s home district?</a:t>
                      </a:r>
                      <a:endParaRPr lang="en-US" sz="1600" dirty="0"/>
                    </a:p>
                  </a:txBody>
                  <a:tcPr/>
                </a:tc>
                <a:tc>
                  <a:txBody>
                    <a:bodyPr/>
                    <a:lstStyle/>
                    <a:p>
                      <a:r>
                        <a:rPr lang="en-US" sz="1600" dirty="0" smtClean="0"/>
                        <a:t>Students</a:t>
                      </a:r>
                      <a:r>
                        <a:rPr lang="en-US" sz="1600" baseline="0" dirty="0" smtClean="0"/>
                        <a:t> taking a distance class will receive the numerical grade given by the instructor, however, it will be lined up with the district’s grading scale.</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normAutofit/>
          </a:bodyPr>
          <a:lstStyle/>
          <a:p>
            <a:r>
              <a:rPr lang="en-US" sz="3600" dirty="0" smtClean="0"/>
              <a:t>Students (cont.)</a:t>
            </a:r>
            <a:endParaRPr lang="en-US" sz="3600" dirty="0"/>
          </a:p>
        </p:txBody>
      </p:sp>
      <p:graphicFrame>
        <p:nvGraphicFramePr>
          <p:cNvPr id="4" name="Content Placeholder 3"/>
          <p:cNvGraphicFramePr>
            <a:graphicFrameLocks noGrp="1"/>
          </p:cNvGraphicFramePr>
          <p:nvPr>
            <p:ph idx="1"/>
          </p:nvPr>
        </p:nvGraphicFramePr>
        <p:xfrm>
          <a:off x="457200" y="1143000"/>
          <a:ext cx="8001000" cy="4393563"/>
        </p:xfrm>
        <a:graphic>
          <a:graphicData uri="http://schemas.openxmlformats.org/drawingml/2006/table">
            <a:tbl>
              <a:tblPr firstRow="1" bandRow="1">
                <a:tableStyleId>{5C22544A-7EE6-4342-B048-85BDC9FD1C3A}</a:tableStyleId>
              </a:tblPr>
              <a:tblGrid>
                <a:gridCol w="2209800"/>
                <a:gridCol w="2286000"/>
                <a:gridCol w="3505200"/>
              </a:tblGrid>
              <a:tr h="400683">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3942717">
                <a:tc>
                  <a:txBody>
                    <a:bodyPr/>
                    <a:lstStyle/>
                    <a:p>
                      <a:r>
                        <a:rPr lang="en-US" dirty="0" smtClean="0"/>
                        <a:t>Academic Records</a:t>
                      </a:r>
                      <a:endParaRPr lang="en-US" dirty="0"/>
                    </a:p>
                  </a:txBody>
                  <a:tcPr/>
                </a:tc>
                <a:tc>
                  <a:txBody>
                    <a:bodyPr/>
                    <a:lstStyle/>
                    <a:p>
                      <a:r>
                        <a:rPr lang="en-US" sz="1600" dirty="0" smtClean="0"/>
                        <a:t>How many credits will be given for a distance education class?  When must</a:t>
                      </a:r>
                      <a:r>
                        <a:rPr lang="en-US" sz="1600" baseline="0" dirty="0" smtClean="0"/>
                        <a:t> a class be completed during the school year?</a:t>
                      </a:r>
                      <a:endParaRPr lang="en-US" sz="1600" dirty="0"/>
                    </a:p>
                  </a:txBody>
                  <a:tcPr/>
                </a:tc>
                <a:tc>
                  <a:txBody>
                    <a:bodyPr/>
                    <a:lstStyle/>
                    <a:p>
                      <a:r>
                        <a:rPr lang="en-US" sz="1600" dirty="0" smtClean="0"/>
                        <a:t>“The timeline for completion of an independent course shall be as follows: A first semester course shall be completed by December 1 of the current school year, and a second semester course shall be completed by May 1 of the current school year. This will allow for the grades to be finalized and posted to the proper semester grading period. If a dual credit class from one of the universities is being taken, each semester course will count for 0.5 high school credits, regardless of the college credit earned (Rutland).”</a:t>
                      </a:r>
                      <a:endParaRPr lang="en-US" sz="1600" b="0" i="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822960"/>
          </a:xfrm>
        </p:spPr>
        <p:txBody>
          <a:bodyPr/>
          <a:lstStyle/>
          <a:p>
            <a:r>
              <a:rPr lang="en-US" dirty="0" smtClean="0"/>
              <a:t>Faculty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5818376"/>
              </p:ext>
            </p:extLst>
          </p:nvPr>
        </p:nvGraphicFramePr>
        <p:xfrm>
          <a:off x="457200" y="1143000"/>
          <a:ext cx="8001000" cy="4724400"/>
        </p:xfrm>
        <a:graphic>
          <a:graphicData uri="http://schemas.openxmlformats.org/drawingml/2006/table">
            <a:tbl>
              <a:tblPr firstRow="1" bandRow="1">
                <a:tableStyleId>{5C22544A-7EE6-4342-B048-85BDC9FD1C3A}</a:tableStyleId>
              </a:tblPr>
              <a:tblGrid>
                <a:gridCol w="1981200"/>
                <a:gridCol w="2590800"/>
                <a:gridCol w="3429000"/>
              </a:tblGrid>
              <a:tr h="522948">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2165073">
                <a:tc>
                  <a:txBody>
                    <a:bodyPr/>
                    <a:lstStyle/>
                    <a:p>
                      <a:r>
                        <a:rPr lang="en-US" dirty="0" smtClean="0"/>
                        <a:t>Evaluation</a:t>
                      </a:r>
                      <a:endParaRPr lang="en-US" dirty="0"/>
                    </a:p>
                  </a:txBody>
                  <a:tcPr/>
                </a:tc>
                <a:tc>
                  <a:txBody>
                    <a:bodyPr/>
                    <a:lstStyle/>
                    <a:p>
                      <a:r>
                        <a:rPr lang="en-US" sz="1600" dirty="0" smtClean="0"/>
                        <a:t>How</a:t>
                      </a:r>
                      <a:r>
                        <a:rPr lang="en-US" sz="1600" baseline="0" dirty="0" smtClean="0"/>
                        <a:t> will teachers be evaluated?</a:t>
                      </a:r>
                      <a:endParaRPr lang="en-US" sz="1600" dirty="0"/>
                    </a:p>
                  </a:txBody>
                  <a:tcPr/>
                </a:tc>
                <a:tc>
                  <a:txBody>
                    <a:bodyPr/>
                    <a:lstStyle/>
                    <a:p>
                      <a:r>
                        <a:rPr lang="en-US" sz="1600" dirty="0" smtClean="0"/>
                        <a:t>The teacher of a</a:t>
                      </a:r>
                      <a:r>
                        <a:rPr lang="en-US" sz="1600" baseline="0" dirty="0" smtClean="0"/>
                        <a:t> distance course must be certified in the content area.  The teacher will be evaluated by those taking the course based on several factors, including ease of contact and teacher response time (Collins).</a:t>
                      </a:r>
                      <a:endParaRPr lang="en-US" sz="1600" dirty="0"/>
                    </a:p>
                  </a:txBody>
                  <a:tcPr/>
                </a:tc>
              </a:tr>
              <a:tr h="2036379">
                <a:tc>
                  <a:txBody>
                    <a:bodyPr/>
                    <a:lstStyle/>
                    <a:p>
                      <a:r>
                        <a:rPr lang="en-US" dirty="0" smtClean="0"/>
                        <a:t>Credentials</a:t>
                      </a:r>
                      <a:endParaRPr lang="en-US" dirty="0"/>
                    </a:p>
                  </a:txBody>
                  <a:tcPr/>
                </a:tc>
                <a:tc>
                  <a:txBody>
                    <a:bodyPr/>
                    <a:lstStyle/>
                    <a:p>
                      <a:r>
                        <a:rPr lang="en-US" sz="1600" dirty="0" smtClean="0"/>
                        <a:t>What qualifications</a:t>
                      </a:r>
                      <a:r>
                        <a:rPr lang="en-US" sz="1600" baseline="0" dirty="0" smtClean="0"/>
                        <a:t> </a:t>
                      </a:r>
                      <a:r>
                        <a:rPr lang="en-US" sz="1600" baseline="0" dirty="0" err="1" smtClean="0"/>
                        <a:t>ofthe</a:t>
                      </a:r>
                      <a:r>
                        <a:rPr lang="en-US" sz="1600" baseline="0" dirty="0" smtClean="0"/>
                        <a:t> teachers of distance education courses are expected by the district?</a:t>
                      </a:r>
                      <a:endParaRPr lang="en-US" sz="1600" dirty="0"/>
                    </a:p>
                  </a:txBody>
                  <a:tcPr/>
                </a:tc>
                <a:tc>
                  <a:txBody>
                    <a:bodyPr/>
                    <a:lstStyle/>
                    <a:p>
                      <a:r>
                        <a:rPr lang="en-US" sz="1600" dirty="0" smtClean="0"/>
                        <a:t>All distance education courses accepted by the district for</a:t>
                      </a:r>
                      <a:r>
                        <a:rPr lang="en-US" sz="1600" baseline="0" dirty="0" smtClean="0"/>
                        <a:t> credit must be taught by highly qualified teachers in that subject area according to NCLB (Collins).</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Curriculum</a:t>
            </a:r>
            <a:endParaRPr lang="en-US" dirty="0"/>
          </a:p>
        </p:txBody>
      </p:sp>
      <p:graphicFrame>
        <p:nvGraphicFramePr>
          <p:cNvPr id="4" name="Content Placeholder 3"/>
          <p:cNvGraphicFramePr>
            <a:graphicFrameLocks noGrp="1"/>
          </p:cNvGraphicFramePr>
          <p:nvPr>
            <p:ph idx="1"/>
          </p:nvPr>
        </p:nvGraphicFramePr>
        <p:xfrm>
          <a:off x="457200" y="1066799"/>
          <a:ext cx="8001000" cy="5095868"/>
        </p:xfrm>
        <a:graphic>
          <a:graphicData uri="http://schemas.openxmlformats.org/drawingml/2006/table">
            <a:tbl>
              <a:tblPr firstRow="1" bandRow="1">
                <a:tableStyleId>{5C22544A-7EE6-4342-B048-85BDC9FD1C3A}</a:tableStyleId>
              </a:tblPr>
              <a:tblGrid>
                <a:gridCol w="1905000"/>
                <a:gridCol w="2133600"/>
                <a:gridCol w="3962400"/>
              </a:tblGrid>
              <a:tr h="444275">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1243972">
                <a:tc>
                  <a:txBody>
                    <a:bodyPr/>
                    <a:lstStyle/>
                    <a:p>
                      <a:r>
                        <a:rPr lang="en-US" dirty="0" smtClean="0"/>
                        <a:t>Accreditation</a:t>
                      </a:r>
                      <a:endParaRPr lang="en-US" dirty="0"/>
                    </a:p>
                  </a:txBody>
                  <a:tcPr/>
                </a:tc>
                <a:tc>
                  <a:txBody>
                    <a:bodyPr/>
                    <a:lstStyle/>
                    <a:p>
                      <a:r>
                        <a:rPr lang="en-US" sz="1600" dirty="0" smtClean="0"/>
                        <a:t>What type of accreditation</a:t>
                      </a:r>
                      <a:r>
                        <a:rPr lang="en-US" sz="1600" baseline="0" dirty="0" smtClean="0"/>
                        <a:t> must the host school have to provide distance courses?</a:t>
                      </a:r>
                      <a:endParaRPr lang="en-US" sz="1600" dirty="0"/>
                    </a:p>
                  </a:txBody>
                  <a:tcPr/>
                </a:tc>
                <a:tc>
                  <a:txBody>
                    <a:bodyPr/>
                    <a:lstStyle/>
                    <a:p>
                      <a:r>
                        <a:rPr lang="en-US" sz="1600" dirty="0" smtClean="0"/>
                        <a:t>The school providing the distance class must be accredited</a:t>
                      </a:r>
                      <a:r>
                        <a:rPr lang="en-US" sz="1600" baseline="0" dirty="0" smtClean="0"/>
                        <a:t> by either the SD State Department of Education or the Board of Regents.</a:t>
                      </a:r>
                      <a:endParaRPr lang="en-US" sz="1600" dirty="0"/>
                    </a:p>
                  </a:txBody>
                  <a:tcPr/>
                </a:tc>
              </a:tr>
              <a:tr h="1243972">
                <a:tc>
                  <a:txBody>
                    <a:bodyPr/>
                    <a:lstStyle/>
                    <a:p>
                      <a:r>
                        <a:rPr lang="en-US" dirty="0" smtClean="0"/>
                        <a:t>Course/program</a:t>
                      </a:r>
                      <a:r>
                        <a:rPr lang="en-US" baseline="0" dirty="0" smtClean="0"/>
                        <a:t> Approval</a:t>
                      </a:r>
                      <a:endParaRPr lang="en-US" dirty="0"/>
                    </a:p>
                  </a:txBody>
                  <a:tcPr/>
                </a:tc>
                <a:tc>
                  <a:txBody>
                    <a:bodyPr/>
                    <a:lstStyle/>
                    <a:p>
                      <a:r>
                        <a:rPr lang="en-US" sz="1600" dirty="0" smtClean="0"/>
                        <a:t>How will distance</a:t>
                      </a:r>
                      <a:r>
                        <a:rPr lang="en-US" sz="1600" baseline="0" dirty="0" smtClean="0"/>
                        <a:t> courses be approved?</a:t>
                      </a:r>
                      <a:endParaRPr lang="en-US" sz="1600" dirty="0"/>
                    </a:p>
                  </a:txBody>
                  <a:tcPr/>
                </a:tc>
                <a:tc>
                  <a:txBody>
                    <a:bodyPr/>
                    <a:lstStyle/>
                    <a:p>
                      <a:r>
                        <a:rPr lang="en-US" sz="1600" dirty="0" smtClean="0"/>
                        <a:t>All courses taken by</a:t>
                      </a:r>
                      <a:r>
                        <a:rPr lang="en-US" sz="1600" baseline="0" dirty="0" smtClean="0"/>
                        <a:t> students must be approved by the SD State Department of Education and meet the state standards for the content area.</a:t>
                      </a:r>
                      <a:endParaRPr lang="en-US" sz="1600" dirty="0"/>
                    </a:p>
                  </a:txBody>
                  <a:tcPr/>
                </a:tc>
              </a:tr>
              <a:tr h="2096981">
                <a:tc>
                  <a:txBody>
                    <a:bodyPr/>
                    <a:lstStyle/>
                    <a:p>
                      <a:r>
                        <a:rPr lang="en-US" dirty="0" smtClean="0"/>
                        <a:t>Course/program Evaluation</a:t>
                      </a:r>
                      <a:endParaRPr lang="en-US" dirty="0"/>
                    </a:p>
                  </a:txBody>
                  <a:tcPr/>
                </a:tc>
                <a:tc>
                  <a:txBody>
                    <a:bodyPr/>
                    <a:lstStyle/>
                    <a:p>
                      <a:r>
                        <a:rPr lang="en-US" sz="1600" dirty="0" smtClean="0"/>
                        <a:t>How will courses be evaluated before,</a:t>
                      </a:r>
                      <a:r>
                        <a:rPr lang="en-US" sz="1600" baseline="0" dirty="0" smtClean="0"/>
                        <a:t> during, and after students have taken them?</a:t>
                      </a:r>
                      <a:endParaRPr lang="en-US" sz="1600" dirty="0"/>
                    </a:p>
                  </a:txBody>
                  <a:tcPr/>
                </a:tc>
                <a:tc>
                  <a:txBody>
                    <a:bodyPr/>
                    <a:lstStyle/>
                    <a:p>
                      <a:r>
                        <a:rPr lang="en-US" sz="1600" dirty="0" smtClean="0"/>
                        <a:t>Courses</a:t>
                      </a:r>
                      <a:r>
                        <a:rPr lang="en-US" sz="1600" baseline="0" dirty="0" smtClean="0"/>
                        <a:t> will be evaluated using their syllabus to make sure they meet state content standards.  The assigned district teacher will also evaluate the type of assignments given and the implementation of the course materials.</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geographic, &amp; governance Policies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Fiscal</a:t>
            </a:r>
            <a:endParaRPr lang="en-US" dirty="0"/>
          </a:p>
        </p:txBody>
      </p:sp>
      <p:graphicFrame>
        <p:nvGraphicFramePr>
          <p:cNvPr id="4" name="Content Placeholder 3"/>
          <p:cNvGraphicFramePr>
            <a:graphicFrameLocks noGrp="1"/>
          </p:cNvGraphicFramePr>
          <p:nvPr>
            <p:ph idx="1"/>
          </p:nvPr>
        </p:nvGraphicFramePr>
        <p:xfrm>
          <a:off x="457200" y="1143000"/>
          <a:ext cx="8001000" cy="4419600"/>
        </p:xfrm>
        <a:graphic>
          <a:graphicData uri="http://schemas.openxmlformats.org/drawingml/2006/table">
            <a:tbl>
              <a:tblPr firstRow="1" bandRow="1">
                <a:tableStyleId>{5C22544A-7EE6-4342-B048-85BDC9FD1C3A}</a:tableStyleId>
              </a:tblPr>
              <a:tblGrid>
                <a:gridCol w="2133600"/>
                <a:gridCol w="2667000"/>
                <a:gridCol w="3200400"/>
              </a:tblGrid>
              <a:tr h="433294">
                <a:tc>
                  <a:txBody>
                    <a:bodyPr/>
                    <a:lstStyle/>
                    <a:p>
                      <a:r>
                        <a:rPr lang="en-US" dirty="0" smtClean="0"/>
                        <a:t>Sub-category</a:t>
                      </a:r>
                      <a:endParaRPr lang="en-US" dirty="0"/>
                    </a:p>
                  </a:txBody>
                  <a:tcPr/>
                </a:tc>
                <a:tc>
                  <a:txBody>
                    <a:bodyPr/>
                    <a:lstStyle/>
                    <a:p>
                      <a:r>
                        <a:rPr lang="en-US" dirty="0" smtClean="0"/>
                        <a:t>Questions in Area</a:t>
                      </a:r>
                      <a:endParaRPr lang="en-US" dirty="0"/>
                    </a:p>
                  </a:txBody>
                  <a:tcPr/>
                </a:tc>
                <a:tc>
                  <a:txBody>
                    <a:bodyPr/>
                    <a:lstStyle/>
                    <a:p>
                      <a:r>
                        <a:rPr lang="en-US" dirty="0" smtClean="0"/>
                        <a:t>Example</a:t>
                      </a:r>
                      <a:r>
                        <a:rPr lang="en-US" baseline="0" dirty="0" smtClean="0"/>
                        <a:t> of wording</a:t>
                      </a:r>
                      <a:endParaRPr lang="en-US" dirty="0"/>
                    </a:p>
                  </a:txBody>
                  <a:tcPr/>
                </a:tc>
              </a:tr>
              <a:tr h="3986306">
                <a:tc>
                  <a:txBody>
                    <a:bodyPr/>
                    <a:lstStyle/>
                    <a:p>
                      <a:r>
                        <a:rPr lang="en-US" dirty="0" smtClean="0"/>
                        <a:t>Tuition Collection</a:t>
                      </a:r>
                      <a:r>
                        <a:rPr lang="en-US" baseline="0" dirty="0" smtClean="0"/>
                        <a:t> and Disbursement</a:t>
                      </a:r>
                      <a:endParaRPr lang="en-US" dirty="0"/>
                    </a:p>
                  </a:txBody>
                  <a:tcPr/>
                </a:tc>
                <a:tc>
                  <a:txBody>
                    <a:bodyPr/>
                    <a:lstStyle/>
                    <a:p>
                      <a:r>
                        <a:rPr lang="en-US" sz="1600" dirty="0" smtClean="0"/>
                        <a:t>What will students be expected to pay for an</a:t>
                      </a:r>
                      <a:r>
                        <a:rPr lang="en-US" sz="1600" baseline="0" dirty="0" smtClean="0"/>
                        <a:t> online class?  When do students need to pay for a class?</a:t>
                      </a:r>
                      <a:endParaRPr lang="en-US" sz="1600" dirty="0"/>
                    </a:p>
                  </a:txBody>
                  <a:tcPr/>
                </a:tc>
                <a:tc>
                  <a:txBody>
                    <a:bodyPr/>
                    <a:lstStyle/>
                    <a:p>
                      <a:r>
                        <a:rPr lang="en-US" sz="1600" dirty="0" smtClean="0"/>
                        <a:t>DDN or SD Virtual High School “course fees are paid by the school, unless the student needs to repeat the course or has been… not completing the work on time. If the student has not completed a course in the allotted time (a one semester course should be completed during one semester or a year long course should be completed within two semesters), he or she will… reimburse the school for the cost of the course (Rutland).”</a:t>
                      </a:r>
                      <a:endParaRPr lang="en-US" sz="16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737</TotalTime>
  <Words>2805</Words>
  <Application>Microsoft Macintosh PowerPoint</Application>
  <PresentationFormat>On-screen Show (4:3)</PresentationFormat>
  <Paragraphs>231</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Opulent</vt:lpstr>
      <vt:lpstr>Framework for Distance Education Policy</vt:lpstr>
      <vt:lpstr>PowerPoint Presentation</vt:lpstr>
      <vt:lpstr>Academic Policies</vt:lpstr>
      <vt:lpstr>Students</vt:lpstr>
      <vt:lpstr>Students (cont.)</vt:lpstr>
      <vt:lpstr>Faculty</vt:lpstr>
      <vt:lpstr>Curriculum</vt:lpstr>
      <vt:lpstr>Fiscal, geographic, &amp; governance Policies</vt:lpstr>
      <vt:lpstr>Fiscal</vt:lpstr>
      <vt:lpstr>Fiscal (cont.)</vt:lpstr>
      <vt:lpstr>Fiscal (cont.)</vt:lpstr>
      <vt:lpstr>Geographic</vt:lpstr>
      <vt:lpstr>Governance</vt:lpstr>
      <vt:lpstr>Faculty Policies</vt:lpstr>
      <vt:lpstr>Compensation</vt:lpstr>
      <vt:lpstr>Evaluation</vt:lpstr>
      <vt:lpstr>Support</vt:lpstr>
      <vt:lpstr>Legal policies</vt:lpstr>
      <vt:lpstr>Intellectual Property/Copyright</vt:lpstr>
      <vt:lpstr>Liability</vt:lpstr>
      <vt:lpstr>Student policies</vt:lpstr>
      <vt:lpstr>Academic</vt:lpstr>
      <vt:lpstr>Academic (cont.)</vt:lpstr>
      <vt:lpstr>Non-academic</vt:lpstr>
      <vt:lpstr>Non-academic (cont.)</vt:lpstr>
      <vt:lpstr>Technical Policies</vt:lpstr>
      <vt:lpstr>System/Contractual Agreements</vt:lpstr>
      <vt:lpstr>Philosophical Policies</vt:lpstr>
      <vt:lpstr>Vision/Mission</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Framework for Distance Education Policy</dc:title>
  <dc:creator>Casey Krogman</dc:creator>
  <cp:lastModifiedBy>Krogman Casey</cp:lastModifiedBy>
  <cp:revision>123</cp:revision>
  <dcterms:created xsi:type="dcterms:W3CDTF">2010-08-06T01:03:16Z</dcterms:created>
  <dcterms:modified xsi:type="dcterms:W3CDTF">2013-04-18T20:48:53Z</dcterms:modified>
</cp:coreProperties>
</file>